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8" r:id="rId4"/>
    <p:sldId id="273" r:id="rId5"/>
    <p:sldId id="274" r:id="rId6"/>
    <p:sldId id="272" r:id="rId7"/>
    <p:sldId id="261" r:id="rId8"/>
    <p:sldId id="258" r:id="rId9"/>
    <p:sldId id="259" r:id="rId10"/>
    <p:sldId id="275" r:id="rId11"/>
    <p:sldId id="279" r:id="rId12"/>
    <p:sldId id="276" r:id="rId13"/>
    <p:sldId id="267" r:id="rId14"/>
    <p:sldId id="260" r:id="rId15"/>
    <p:sldId id="280" r:id="rId16"/>
    <p:sldId id="281" r:id="rId17"/>
    <p:sldId id="264" r:id="rId18"/>
    <p:sldId id="266" r:id="rId19"/>
    <p:sldId id="265" r:id="rId20"/>
    <p:sldId id="268" r:id="rId21"/>
    <p:sldId id="269" r:id="rId22"/>
    <p:sldId id="270" r:id="rId23"/>
    <p:sldId id="271" r:id="rId24"/>
    <p:sldId id="263" r:id="rId2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E004"/>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94711" autoAdjust="0"/>
  </p:normalViewPr>
  <p:slideViewPr>
    <p:cSldViewPr>
      <p:cViewPr varScale="1">
        <p:scale>
          <a:sx n="101" d="100"/>
          <a:sy n="101" d="100"/>
        </p:scale>
        <p:origin x="-12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A9C18F-BE2C-F547-B01F-A099C94A2468}" type="datetimeFigureOut">
              <a:rPr kumimoji="1" lang="zh-CN" altLang="en-US" smtClean="0"/>
              <a:t>16/1/14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B4C1EF-F9D7-9648-A39C-CFCD523BB2AE}" type="slidenum">
              <a:rPr kumimoji="1" lang="zh-CN" altLang="en-US" smtClean="0"/>
              <a:t>‹#›</a:t>
            </a:fld>
            <a:endParaRPr kumimoji="1" lang="zh-CN" altLang="en-US"/>
          </a:p>
        </p:txBody>
      </p:sp>
    </p:spTree>
    <p:extLst>
      <p:ext uri="{BB962C8B-B14F-4D97-AF65-F5344CB8AC3E}">
        <p14:creationId xmlns:p14="http://schemas.microsoft.com/office/powerpoint/2010/main" val="19857327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Good afternoon, ladies</a:t>
            </a:r>
            <a:r>
              <a:rPr kumimoji="1" lang="en-US" altLang="zh-CN" baseline="0" dirty="0" smtClean="0"/>
              <a:t> and gentlemen, My name is Li </a:t>
            </a:r>
            <a:r>
              <a:rPr kumimoji="1" lang="en-US" altLang="zh-CN" baseline="0" dirty="0" err="1" smtClean="0"/>
              <a:t>Zheng</a:t>
            </a:r>
            <a:r>
              <a:rPr kumimoji="1" lang="en-US" altLang="zh-CN" baseline="0" dirty="0" smtClean="0"/>
              <a:t>, an undergraduate student from Sun </a:t>
            </a:r>
            <a:r>
              <a:rPr kumimoji="1" lang="en-US" altLang="zh-CN" baseline="0" dirty="0" err="1" smtClean="0"/>
              <a:t>Yat-sen</a:t>
            </a:r>
            <a:r>
              <a:rPr kumimoji="1" lang="en-US" altLang="zh-CN" baseline="0" dirty="0" smtClean="0"/>
              <a:t> University. Today, I am honored to be here to give you a presentation about “Compressive Perceptual Hashing Tracking with Online Foreground Learning”</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a:t>
            </a:fld>
            <a:endParaRPr kumimoji="1" lang="zh-CN" altLang="en-US"/>
          </a:p>
        </p:txBody>
      </p:sp>
    </p:spTree>
    <p:extLst>
      <p:ext uri="{BB962C8B-B14F-4D97-AF65-F5344CB8AC3E}">
        <p14:creationId xmlns:p14="http://schemas.microsoft.com/office/powerpoint/2010/main" val="1209758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We refer</a:t>
            </a:r>
            <a:r>
              <a:rPr kumimoji="1" lang="en-US" altLang="zh-CN" baseline="0" dirty="0" smtClean="0"/>
              <a:t> to the real-time compressive tracking method. </a:t>
            </a:r>
            <a:r>
              <a:rPr lang="en-US" altLang="zh-CN" sz="1200" kern="1200" dirty="0" smtClean="0">
                <a:solidFill>
                  <a:schemeClr val="tx1"/>
                </a:solidFill>
                <a:effectLst/>
                <a:latin typeface="+mn-lt"/>
                <a:ea typeface="+mn-ea"/>
                <a:cs typeface="+mn-cs"/>
              </a:rPr>
              <a:t>The compressive sensing theory [27] affirms that it is possible to reconstruct the signal from a small number of random measurements if a signal is K-sparse. The sparse measurement matrix R</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satisfy restricted </a:t>
            </a:r>
            <a:r>
              <a:rPr lang="en-US" altLang="zh-CN" sz="1200" kern="1200" dirty="0" err="1" smtClean="0">
                <a:solidFill>
                  <a:schemeClr val="tx1"/>
                </a:solidFill>
                <a:effectLst/>
                <a:latin typeface="+mn-lt"/>
                <a:ea typeface="+mn-ea"/>
                <a:cs typeface="+mn-cs"/>
              </a:rPr>
              <a:t>isometry</a:t>
            </a:r>
            <a:r>
              <a:rPr lang="en-US" altLang="zh-CN" sz="1200" kern="1200" dirty="0" smtClean="0">
                <a:solidFill>
                  <a:schemeClr val="tx1"/>
                </a:solidFill>
                <a:effectLst/>
                <a:latin typeface="+mn-lt"/>
                <a:ea typeface="+mn-ea"/>
                <a:cs typeface="+mn-cs"/>
              </a:rPr>
              <a:t> property preserves the salient information in any K-sparse signal when projection.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11</a:t>
            </a:fld>
            <a:endParaRPr kumimoji="1" lang="zh-CN" altLang="en-US"/>
          </a:p>
        </p:txBody>
      </p:sp>
    </p:spTree>
    <p:extLst>
      <p:ext uri="{BB962C8B-B14F-4D97-AF65-F5344CB8AC3E}">
        <p14:creationId xmlns:p14="http://schemas.microsoft.com/office/powerpoint/2010/main" val="404212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However, when</a:t>
            </a:r>
            <a:r>
              <a:rPr kumimoji="1" lang="en-US" altLang="zh-CN" baseline="0" dirty="0" smtClean="0"/>
              <a:t> tracking the real object, model draft problem can occur. Thus in order to solve this problem, we take the foreground weight of each patch into consideration. We are required to focus on the information of actual object, that is to say the foreground in the tracking box. We can see it from the green line region. Here, we use GMM to extract foreground. And in this way we can assign each patch with corresponding weight during confidence evaluation to make it more robust.</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12</a:t>
            </a:fld>
            <a:endParaRPr kumimoji="1" lang="zh-CN" altLang="en-US"/>
          </a:p>
        </p:txBody>
      </p:sp>
    </p:spTree>
    <p:extLst>
      <p:ext uri="{BB962C8B-B14F-4D97-AF65-F5344CB8AC3E}">
        <p14:creationId xmlns:p14="http://schemas.microsoft.com/office/powerpoint/2010/main" val="570031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Given a positive or negative samples</a:t>
            </a:r>
            <a:r>
              <a:rPr kumimoji="1" lang="en-US" altLang="zh-CN" baseline="0" dirty="0" smtClean="0"/>
              <a:t> and a candidates, we can calculate their similarity by this formula, actually, which is the transformation of hamming distance. When transferring, we will consider each patch weight. Thus, patch in foreground region has larger weight and we can more focus on the importance of it. Then, we can conduct confidence evaluation of each candidates, this formula means that, the maximum confidence candidate should be more similar to the positive samples and more dissimilar to the negative samples. At </a:t>
            </a:r>
            <a:r>
              <a:rPr kumimoji="1" lang="en-US" altLang="zh-CN" baseline="0" dirty="0" err="1" smtClean="0"/>
              <a:t>last,the</a:t>
            </a:r>
            <a:r>
              <a:rPr kumimoji="1" lang="en-US" altLang="zh-CN" baseline="0" dirty="0" smtClean="0"/>
              <a:t> new location can be ensured by MAP estimate function.</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13</a:t>
            </a:fld>
            <a:endParaRPr kumimoji="1" lang="zh-CN" altLang="en-US"/>
          </a:p>
        </p:txBody>
      </p:sp>
    </p:spTree>
    <p:extLst>
      <p:ext uri="{BB962C8B-B14F-4D97-AF65-F5344CB8AC3E}">
        <p14:creationId xmlns:p14="http://schemas.microsoft.com/office/powerpoint/2010/main" val="151508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But how to calculate</a:t>
            </a:r>
            <a:r>
              <a:rPr lang="en-US" altLang="zh-CN" sz="1200" kern="1200" baseline="0" dirty="0" smtClean="0">
                <a:solidFill>
                  <a:schemeClr val="tx1"/>
                </a:solidFill>
                <a:effectLst/>
                <a:latin typeface="+mn-lt"/>
                <a:ea typeface="+mn-ea"/>
                <a:cs typeface="+mn-cs"/>
              </a:rPr>
              <a:t> our patch foreground weight? Firstly, we define a current pixel weight formula, which is a </a:t>
            </a:r>
            <a:r>
              <a:rPr lang="en-US" altLang="zh-CN" sz="1200" kern="1200" dirty="0" smtClean="0">
                <a:solidFill>
                  <a:schemeClr val="tx1"/>
                </a:solidFill>
                <a:effectLst/>
                <a:latin typeface="+mn-lt"/>
                <a:ea typeface="+mn-ea"/>
                <a:cs typeface="+mn-cs"/>
              </a:rPr>
              <a:t>radial basis function(RBF), satisfying Gaussian distribution. </a:t>
            </a:r>
            <a:r>
              <a:rPr lang="en-US" altLang="zh-CN" sz="1200" kern="1200" baseline="0" dirty="0" err="1" smtClean="0">
                <a:solidFill>
                  <a:schemeClr val="tx1"/>
                </a:solidFill>
                <a:effectLst/>
                <a:latin typeface="+mn-lt"/>
                <a:ea typeface="+mn-ea"/>
                <a:cs typeface="+mn-cs"/>
              </a:rPr>
              <a:t>kt</a:t>
            </a:r>
            <a:r>
              <a:rPr lang="en-US" altLang="zh-CN" sz="1200" kern="1200" baseline="0" dirty="0" smtClean="0">
                <a:solidFill>
                  <a:schemeClr val="tx1"/>
                </a:solidFill>
                <a:effectLst/>
                <a:latin typeface="+mn-lt"/>
                <a:ea typeface="+mn-ea"/>
                <a:cs typeface="+mn-cs"/>
              </a:rPr>
              <a:t> and </a:t>
            </a:r>
            <a:r>
              <a:rPr lang="en-US" altLang="zh-CN" sz="1200" kern="1200" baseline="0" dirty="0" err="1" smtClean="0">
                <a:solidFill>
                  <a:schemeClr val="tx1"/>
                </a:solidFill>
                <a:effectLst/>
                <a:latin typeface="+mn-lt"/>
                <a:ea typeface="+mn-ea"/>
                <a:cs typeface="+mn-cs"/>
              </a:rPr>
              <a:t>kp</a:t>
            </a:r>
            <a:r>
              <a:rPr lang="en-US" altLang="zh-CN" sz="1200" kern="1200" baseline="0" dirty="0" smtClean="0">
                <a:solidFill>
                  <a:schemeClr val="tx1"/>
                </a:solidFill>
                <a:effectLst/>
                <a:latin typeface="+mn-lt"/>
                <a:ea typeface="+mn-ea"/>
                <a:cs typeface="+mn-cs"/>
              </a:rPr>
              <a:t> are weight center and pixel center of patch. </a:t>
            </a:r>
            <a:r>
              <a:rPr lang="en-US" altLang="zh-CN" sz="1200" kern="1200" dirty="0" smtClean="0">
                <a:solidFill>
                  <a:schemeClr val="tx1"/>
                </a:solidFill>
                <a:effectLst/>
                <a:latin typeface="+mn-lt"/>
                <a:ea typeface="+mn-ea"/>
                <a:cs typeface="+mn-cs"/>
              </a:rPr>
              <a:t>At the</a:t>
            </a:r>
            <a:r>
              <a:rPr lang="en-US" altLang="zh-CN" sz="1200" kern="1200" baseline="0" dirty="0" smtClean="0">
                <a:solidFill>
                  <a:schemeClr val="tx1"/>
                </a:solidFill>
                <a:effectLst/>
                <a:latin typeface="+mn-lt"/>
                <a:ea typeface="+mn-ea"/>
                <a:cs typeface="+mn-cs"/>
              </a:rPr>
              <a:t> beginning of the tracking procedure, all the pixel weight is same, one within the tracking region, Thus at the beginning the weight center is the center of the tracking box. Here, we regard the weight center as our visual attention center, the closer to our visual attention center, the more importance should be </a:t>
            </a:r>
            <a:r>
              <a:rPr lang="en-US" altLang="zh-CN" sz="1200" kern="1200" baseline="0" dirty="0" err="1" smtClean="0">
                <a:solidFill>
                  <a:schemeClr val="tx1"/>
                </a:solidFill>
                <a:effectLst/>
                <a:latin typeface="+mn-lt"/>
                <a:ea typeface="+mn-ea"/>
                <a:cs typeface="+mn-cs"/>
              </a:rPr>
              <a:t>assgin</a:t>
            </a:r>
            <a:r>
              <a:rPr lang="en-US" altLang="zh-CN" sz="1200" kern="1200" baseline="0" dirty="0" smtClean="0">
                <a:solidFill>
                  <a:schemeClr val="tx1"/>
                </a:solidFill>
                <a:effectLst/>
                <a:latin typeface="+mn-lt"/>
                <a:ea typeface="+mn-ea"/>
                <a:cs typeface="+mn-cs"/>
              </a:rPr>
              <a:t>. Thus, we define the Euler distance between the patch and weight center. And another importance thing is the sigma, a factor which controls the receptive field. We can understand it clearly from the right figure, the bigger sigma is, the larger receptive field we can pay attention to. After getting each pixel weight, we can calculate the average patch weight. And last, by taking the both of previous weight and current weight into consideration, we learn the true importance of each patch. The right picture shows the dynamic foreground weight map during tracking.</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14</a:t>
            </a:fld>
            <a:endParaRPr kumimoji="1" lang="zh-CN" altLang="en-US"/>
          </a:p>
        </p:txBody>
      </p:sp>
    </p:spTree>
    <p:extLst>
      <p:ext uri="{BB962C8B-B14F-4D97-AF65-F5344CB8AC3E}">
        <p14:creationId xmlns:p14="http://schemas.microsoft.com/office/powerpoint/2010/main" val="329580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Out presentation mainly</a:t>
            </a:r>
            <a:r>
              <a:rPr kumimoji="1" lang="en-US" altLang="zh-CN" baseline="0" dirty="0" smtClean="0"/>
              <a:t> consists of 5 sections. The motivation, feature extraction, tracking framework, online learning and experiments results</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2</a:t>
            </a:fld>
            <a:endParaRPr kumimoji="1" lang="zh-CN" altLang="en-US"/>
          </a:p>
        </p:txBody>
      </p:sp>
    </p:spTree>
    <p:extLst>
      <p:ext uri="{BB962C8B-B14F-4D97-AF65-F5344CB8AC3E}">
        <p14:creationId xmlns:p14="http://schemas.microsoft.com/office/powerpoint/2010/main" val="168056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It’s quite</a:t>
            </a:r>
            <a:r>
              <a:rPr kumimoji="1" lang="en-US" altLang="zh-CN" baseline="0" dirty="0" smtClean="0"/>
              <a:t> common these days that visual tracking has become one of the most key components for numerous robot applications, such as robot human interaction, robot navigation and autonomous driving. Here, we introduce a simple and fast novel hashing methods for visual tracking. We adopt the combination of perceptual feature + LSH and compressive sensing methods as the discrimination object representation. Most importantly, the purpose of using hashing is no need to train classifier, which contributes to faster speed. Besides, we use a novel online foreground learning methods in order to solve model draft problem</a:t>
            </a:r>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3</a:t>
            </a:fld>
            <a:endParaRPr kumimoji="1" lang="zh-CN" altLang="en-US"/>
          </a:p>
        </p:txBody>
      </p:sp>
    </p:spTree>
    <p:extLst>
      <p:ext uri="{BB962C8B-B14F-4D97-AF65-F5344CB8AC3E}">
        <p14:creationId xmlns:p14="http://schemas.microsoft.com/office/powerpoint/2010/main" val="2917360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a:t>
            </a:r>
            <a:r>
              <a:rPr lang="en-US" altLang="zh-CN" sz="1200" kern="1200" baseline="0" dirty="0" smtClean="0">
                <a:solidFill>
                  <a:schemeClr val="tx1"/>
                </a:solidFill>
                <a:effectLst/>
                <a:latin typeface="+mn-lt"/>
                <a:ea typeface="+mn-ea"/>
                <a:cs typeface="+mn-cs"/>
              </a:rPr>
              <a:t>e figure shows our algorithm procedure briefly. </a:t>
            </a:r>
            <a:r>
              <a:rPr lang="en-US" altLang="zh-CN" sz="1200" kern="1200" dirty="0" smtClean="0">
                <a:solidFill>
                  <a:schemeClr val="tx1"/>
                </a:solidFill>
                <a:effectLst/>
                <a:latin typeface="+mn-lt"/>
                <a:ea typeface="+mn-ea"/>
                <a:cs typeface="+mn-cs"/>
              </a:rPr>
              <a:t>Generative and discriminative trackers are two main types of appearance-based trackers.</a:t>
            </a:r>
            <a:r>
              <a:rPr lang="en-US" altLang="zh-CN" sz="1200" kern="1200" baseline="0" dirty="0" smtClean="0">
                <a:solidFill>
                  <a:schemeClr val="tx1"/>
                </a:solidFill>
                <a:effectLst/>
                <a:latin typeface="+mn-lt"/>
                <a:ea typeface="+mn-ea"/>
                <a:cs typeface="+mn-cs"/>
              </a:rPr>
              <a:t> Our method belongs to the latter, that is to say tracking be detection. At the t frame, we will obtain positive and negative samples around tracking object and extract our compressive perceptual hashing features. In the next frame, we will generate a series of candidates by coarse-to-fine search strategy. And then we will conduct confidence evaluation, and regard the candidate location of maximum confidence response as new position of object</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4</a:t>
            </a:fld>
            <a:endParaRPr kumimoji="1" lang="zh-CN" altLang="en-US"/>
          </a:p>
        </p:txBody>
      </p:sp>
    </p:spTree>
    <p:extLst>
      <p:ext uri="{BB962C8B-B14F-4D97-AF65-F5344CB8AC3E}">
        <p14:creationId xmlns:p14="http://schemas.microsoft.com/office/powerpoint/2010/main" val="155696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Samples strategy is that we will</a:t>
            </a:r>
            <a:r>
              <a:rPr kumimoji="1" lang="en-US" altLang="zh-CN" baseline="0" dirty="0" smtClean="0"/>
              <a:t> obtain positive samples that are as close to real object as possible, within the radius of a, while negative samples are far from real object  between the inner radius beta and outer radius </a:t>
            </a:r>
            <a:r>
              <a:rPr kumimoji="1" lang="en-US" altLang="zh-CN" baseline="0" dirty="0" err="1" smtClean="0"/>
              <a:t>elpson</a:t>
            </a:r>
            <a:r>
              <a:rPr kumimoji="1" lang="en-US" altLang="zh-CN" baseline="0" dirty="0" smtClean="0"/>
              <a:t>. In this way, we can ensure the quality of PN samples.</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6</a:t>
            </a:fld>
            <a:endParaRPr kumimoji="1" lang="zh-CN" altLang="en-US"/>
          </a:p>
        </p:txBody>
      </p:sp>
    </p:spTree>
    <p:extLst>
      <p:ext uri="{BB962C8B-B14F-4D97-AF65-F5344CB8AC3E}">
        <p14:creationId xmlns:p14="http://schemas.microsoft.com/office/powerpoint/2010/main" val="92726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terms of search strategy,</a:t>
            </a:r>
            <a:r>
              <a:rPr kumimoji="1" lang="en-US" altLang="zh-CN" baseline="0" dirty="0" smtClean="0"/>
              <a:t> we adopt a fast coarse-to-fine search, the speed of which is 4 times faster than the traditional method without </a:t>
            </a:r>
            <a:r>
              <a:rPr lang="en-US" altLang="zh-CN" sz="1200" kern="1200" dirty="0" smtClean="0">
                <a:solidFill>
                  <a:schemeClr val="tx1"/>
                </a:solidFill>
                <a:latin typeface="+mn-lt"/>
                <a:ea typeface="+mn-ea"/>
                <a:cs typeface="+mn-cs"/>
              </a:rPr>
              <a:t>sacrifice</a:t>
            </a:r>
            <a:r>
              <a:rPr lang="zh-CN" altLang="en-US" sz="1200" kern="1200" dirty="0" smtClean="0">
                <a:solidFill>
                  <a:schemeClr val="tx1"/>
                </a:solidFill>
                <a:latin typeface="+mn-lt"/>
                <a:ea typeface="+mn-ea"/>
                <a:cs typeface="+mn-cs"/>
              </a:rPr>
              <a:t> </a:t>
            </a:r>
            <a:r>
              <a:rPr kumimoji="1" lang="en-US" altLang="zh-CN" baseline="0" dirty="0" smtClean="0"/>
              <a:t>of accuracy After experiments, . Firstly, we will coarse search the maximum confidence response candidates in a larger step and radius. After ensuring the location of maximum confidence, we will repeat this process again by fine-search in a smaller step and smaller radius based on it. In this way, we can avoid searching all the candidates within a large radius.</a:t>
            </a:r>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7</a:t>
            </a:fld>
            <a:endParaRPr kumimoji="1" lang="zh-CN" altLang="en-US"/>
          </a:p>
        </p:txBody>
      </p:sp>
    </p:spTree>
    <p:extLst>
      <p:ext uri="{BB962C8B-B14F-4D97-AF65-F5344CB8AC3E}">
        <p14:creationId xmlns:p14="http://schemas.microsoft.com/office/powerpoint/2010/main" val="343216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 our knowledge,</a:t>
            </a:r>
            <a:r>
              <a:rPr kumimoji="1" lang="en-US" altLang="zh-CN" baseline="0" dirty="0" smtClean="0"/>
              <a:t> </a:t>
            </a:r>
            <a:r>
              <a:rPr kumimoji="1" lang="en-US" altLang="zh-CN" dirty="0" smtClean="0"/>
              <a:t>We are the first to introduce a perceptual feature for visual tracking. Firstly, standardization, resize an image patch to</a:t>
            </a:r>
            <a:r>
              <a:rPr kumimoji="1" lang="en-US" altLang="zh-CN" baseline="0" dirty="0" smtClean="0"/>
              <a:t> 8 x 8 for the convenience of next processes. And then we will extract two simple types of feature, the grey histogram and DCT. The bins of grey histogram is 8 and for DCT matrix, we only use the 8 coefficients in the left upper corner in order to get the low frequency information. The combination of both generate our 16-dimension feature vector for the representation of an patch. Then, normalization. It’s quite simple but robust combining with patch model. And it include scale, illumination, color invariant and so forth properties </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8</a:t>
            </a:fld>
            <a:endParaRPr kumimoji="1" lang="zh-CN" altLang="en-US"/>
          </a:p>
        </p:txBody>
      </p:sp>
    </p:spTree>
    <p:extLst>
      <p:ext uri="{BB962C8B-B14F-4D97-AF65-F5344CB8AC3E}">
        <p14:creationId xmlns:p14="http://schemas.microsoft.com/office/powerpoint/2010/main" val="28684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Then how to transform 16-dimension feature vector</a:t>
            </a:r>
            <a:r>
              <a:rPr lang="en-US" altLang="zh-CN" sz="1200" kern="1200" baseline="0" dirty="0" smtClean="0">
                <a:solidFill>
                  <a:schemeClr val="tx1"/>
                </a:solidFill>
                <a:effectLst/>
                <a:latin typeface="+mn-lt"/>
                <a:ea typeface="+mn-ea"/>
                <a:cs typeface="+mn-cs"/>
              </a:rPr>
              <a:t> into binary code, that is to say the hashing method. Here, we adopt the </a:t>
            </a:r>
            <a:r>
              <a:rPr lang="en-US" altLang="zh-CN" sz="1200" kern="1200" dirty="0" smtClean="0">
                <a:solidFill>
                  <a:schemeClr val="tx1"/>
                </a:solidFill>
                <a:effectLst/>
                <a:latin typeface="+mn-lt"/>
                <a:ea typeface="+mn-ea"/>
                <a:cs typeface="+mn-cs"/>
              </a:rPr>
              <a:t>locality-sensitive hashing (LSH),</a:t>
            </a:r>
            <a:r>
              <a:rPr lang="en-US" altLang="zh-CN" sz="1200" kern="1200" baseline="0" dirty="0" smtClean="0">
                <a:solidFill>
                  <a:schemeClr val="tx1"/>
                </a:solidFill>
                <a:effectLst/>
                <a:latin typeface="+mn-lt"/>
                <a:ea typeface="+mn-ea"/>
                <a:cs typeface="+mn-cs"/>
              </a:rPr>
              <a:t> which is </a:t>
            </a:r>
            <a:r>
              <a:rPr lang="en-US" altLang="zh-CN" sz="1200" kern="1200" dirty="0" smtClean="0">
                <a:solidFill>
                  <a:schemeClr val="tx1"/>
                </a:solidFill>
                <a:effectLst/>
                <a:latin typeface="+mn-lt"/>
                <a:ea typeface="+mn-ea"/>
                <a:cs typeface="+mn-cs"/>
              </a:rPr>
              <a:t> widely used in similarity search. And</a:t>
            </a:r>
            <a:r>
              <a:rPr lang="en-US" altLang="zh-CN" sz="1200" kern="1200" baseline="0" dirty="0" smtClean="0">
                <a:solidFill>
                  <a:schemeClr val="tx1"/>
                </a:solidFill>
                <a:effectLst/>
                <a:latin typeface="+mn-lt"/>
                <a:ea typeface="+mn-ea"/>
                <a:cs typeface="+mn-cs"/>
              </a:rPr>
              <a:t> we just need a weight matrix, which is generated randomly between [-1,1] under Gaussian distribution. Most importantly, we share the same W matrix for all patches. It’s very time-saving. Thus, we generate a unique 16-dimension binary code for a patch. And the advantage about this is that it’s no need to train classifier, which contributes to our fast speed for tracking.</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9</a:t>
            </a:fld>
            <a:endParaRPr kumimoji="1" lang="zh-CN" altLang="en-US"/>
          </a:p>
        </p:txBody>
      </p:sp>
    </p:spTree>
    <p:extLst>
      <p:ext uri="{BB962C8B-B14F-4D97-AF65-F5344CB8AC3E}">
        <p14:creationId xmlns:p14="http://schemas.microsoft.com/office/powerpoint/2010/main" val="47347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en-US" altLang="zh-CN" dirty="0" smtClean="0"/>
              <a:t>Here is our multi-scale patch model,</a:t>
            </a:r>
            <a:r>
              <a:rPr kumimoji="1" lang="en-US" altLang="zh-CN" baseline="0" dirty="0" smtClean="0"/>
              <a:t> we will obtain patches with different scale and location.</a:t>
            </a:r>
            <a:r>
              <a:rPr lang="en-US" altLang="zh-CN" sz="1200" dirty="0" smtClean="0"/>
              <a:t> All of the scales and the positions should be considered</a:t>
            </a:r>
          </a:p>
          <a:p>
            <a:r>
              <a:rPr lang="en-US" altLang="zh-CN" sz="1200" dirty="0" smtClean="0"/>
              <a:t>Which</a:t>
            </a:r>
            <a:r>
              <a:rPr lang="en-US" altLang="zh-CN" sz="1200" baseline="0" dirty="0" smtClean="0"/>
              <a:t> contributes to </a:t>
            </a:r>
            <a:r>
              <a:rPr lang="en-US" altLang="zh-CN" sz="1200" dirty="0" smtClean="0"/>
              <a:t>high complexity. For</a:t>
            </a:r>
            <a:r>
              <a:rPr lang="en-US" altLang="zh-CN" sz="1200" baseline="0" dirty="0" smtClean="0"/>
              <a:t> the purpose of real-time tracking. It’s necessary to do feature selection, here we adopt compressive sensing method. </a:t>
            </a:r>
            <a:endParaRPr lang="en-US" altLang="zh-CN"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Which can reduce the high-dimensional signal to lower-dimensional space without losing the significant information at the same time.</a:t>
            </a:r>
            <a:r>
              <a:rPr lang="en-US" altLang="zh-CN" sz="1200" kern="1200" baseline="0" dirty="0" smtClean="0">
                <a:solidFill>
                  <a:schemeClr val="tx1"/>
                </a:solidFill>
                <a:effectLst/>
                <a:latin typeface="+mn-lt"/>
                <a:ea typeface="+mn-ea"/>
                <a:cs typeface="+mn-cs"/>
              </a:rPr>
              <a:t> </a:t>
            </a:r>
            <a:r>
              <a:rPr lang="en-US" altLang="zh-CN" sz="1200" kern="1200" baseline="0" dirty="0" err="1" smtClean="0">
                <a:solidFill>
                  <a:schemeClr val="tx1"/>
                </a:solidFill>
                <a:effectLst/>
                <a:latin typeface="+mn-lt"/>
                <a:ea typeface="+mn-ea"/>
                <a:cs typeface="+mn-cs"/>
              </a:rPr>
              <a:t>Finally,we</a:t>
            </a:r>
            <a:r>
              <a:rPr lang="en-US" altLang="zh-CN" sz="1200" kern="1200" baseline="0" dirty="0" smtClean="0">
                <a:solidFill>
                  <a:schemeClr val="tx1"/>
                </a:solidFill>
                <a:effectLst/>
                <a:latin typeface="+mn-lt"/>
                <a:ea typeface="+mn-ea"/>
                <a:cs typeface="+mn-cs"/>
              </a:rPr>
              <a:t> get our </a:t>
            </a:r>
            <a:r>
              <a:rPr lang="en-US" altLang="zh-CN" sz="1200" kern="1200" baseline="0" dirty="0" err="1" smtClean="0">
                <a:solidFill>
                  <a:schemeClr val="tx1"/>
                </a:solidFill>
                <a:effectLst/>
                <a:latin typeface="+mn-lt"/>
                <a:ea typeface="+mn-ea"/>
                <a:cs typeface="+mn-cs"/>
              </a:rPr>
              <a:t>disciminative</a:t>
            </a:r>
            <a:r>
              <a:rPr lang="en-US" altLang="zh-CN" sz="1200" kern="1200" baseline="0" dirty="0" smtClean="0">
                <a:solidFill>
                  <a:schemeClr val="tx1"/>
                </a:solidFill>
                <a:effectLst/>
                <a:latin typeface="+mn-lt"/>
                <a:ea typeface="+mn-ea"/>
                <a:cs typeface="+mn-cs"/>
              </a:rPr>
              <a:t> representation</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10</a:t>
            </a:fld>
            <a:endParaRPr kumimoji="1" lang="zh-CN" altLang="en-US"/>
          </a:p>
        </p:txBody>
      </p:sp>
    </p:spTree>
    <p:extLst>
      <p:ext uri="{BB962C8B-B14F-4D97-AF65-F5344CB8AC3E}">
        <p14:creationId xmlns:p14="http://schemas.microsoft.com/office/powerpoint/2010/main" val="408083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4B8AFEC-F62D-4D6A-B602-8E42B4F03F83}" type="datetimeFigureOut">
              <a:rPr lang="zh-CN" altLang="en-US"/>
              <a:pPr>
                <a:defRPr/>
              </a:pPr>
              <a:t>16/1/14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88A291-2321-4B23-A593-68E2A4B79BD7}"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E50FC7C-92D2-4D51-97B9-AAE93025FFA0}" type="datetimeFigureOut">
              <a:rPr lang="zh-CN" altLang="en-US"/>
              <a:pPr>
                <a:defRPr/>
              </a:pPr>
              <a:t>16/1/14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D43CD5-B50E-492C-8B27-DE4E8ABC6DC6}"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1D193D-CA77-42AD-B7B7-0FE5360EAC87}" type="datetimeFigureOut">
              <a:rPr lang="zh-CN" altLang="en-US"/>
              <a:pPr>
                <a:defRPr/>
              </a:pPr>
              <a:t>16/1/14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B65D7D-E764-4094-8FC5-3C6FBB3DA09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A0FA5FB-3DDD-4E3B-ABA9-4F553DD4798C}" type="datetimeFigureOut">
              <a:rPr lang="zh-CN" altLang="en-US"/>
              <a:pPr>
                <a:defRPr/>
              </a:pPr>
              <a:t>16/1/14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001BC93-0F86-496A-9598-E34D8865AD64}"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96EC48F-8991-4336-9C0F-22C82FB42708}" type="datetimeFigureOut">
              <a:rPr lang="zh-CN" altLang="en-US"/>
              <a:pPr>
                <a:defRPr/>
              </a:pPr>
              <a:t>16/1/14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03333D-91A1-40FD-91A6-4E9D32BDC186}"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5CEF2A9-59B2-4ADA-AA49-D5767EFC7AE0}" type="datetimeFigureOut">
              <a:rPr lang="zh-CN" altLang="en-US"/>
              <a:pPr>
                <a:defRPr/>
              </a:pPr>
              <a:t>16/1/14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B765F27-9FA0-431B-BF39-70522C8512A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384B91E-D020-446B-BED7-7781F1673EC8}" type="datetimeFigureOut">
              <a:rPr lang="zh-CN" altLang="en-US"/>
              <a:pPr>
                <a:defRPr/>
              </a:pPr>
              <a:t>16/1/14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B23E1C3-98EF-4450-A999-BFD585A8F2A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D2FEC67-9069-43CD-BD6B-16C802EA78AF}" type="datetimeFigureOut">
              <a:rPr lang="zh-CN" altLang="en-US"/>
              <a:pPr>
                <a:defRPr/>
              </a:pPr>
              <a:t>16/1/14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F6B746C-5C30-49C5-BBBA-B27F5F03B461}"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37F486A-BAD8-49B7-ABDB-80D8DC614FB8}" type="datetimeFigureOut">
              <a:rPr lang="zh-CN" altLang="en-US"/>
              <a:pPr>
                <a:defRPr/>
              </a:pPr>
              <a:t>16/1/14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A55FDAC-3232-4D53-A93C-124E3253B74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4BC67B8-1C9B-43FB-8596-6A5DB1BF2478}" type="datetimeFigureOut">
              <a:rPr lang="zh-CN" altLang="en-US"/>
              <a:pPr>
                <a:defRPr/>
              </a:pPr>
              <a:t>16/1/14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1664155-0921-4807-9617-A522308BC6D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6524657-32CA-42F9-BC22-B6466C303CC7}" type="datetimeFigureOut">
              <a:rPr lang="zh-CN" altLang="en-US"/>
              <a:pPr>
                <a:defRPr/>
              </a:pPr>
              <a:t>16/1/14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1AE0CFA-1C8F-4598-8418-9E52E01A326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F406F75-61D6-47E2-A6C5-383702F77538}" type="datetimeFigureOut">
              <a:rPr lang="zh-CN" altLang="en-US"/>
              <a:pPr>
                <a:defRPr/>
              </a:pPr>
              <a:t>16/1/14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3645BA0-62F2-4ECC-BECC-20EB818ABC8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4.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96753"/>
            <a:ext cx="7772400" cy="1152128"/>
          </a:xfrm>
        </p:spPr>
        <p:txBody>
          <a:bodyPr/>
          <a:lstStyle/>
          <a:p>
            <a:r>
              <a:rPr lang="en-US" altLang="zh-CN" sz="3200" dirty="0"/>
              <a:t>Compressive Perceptual Hashing Tracking with Online Foreground Learning </a:t>
            </a:r>
            <a:br>
              <a:rPr lang="en-US" altLang="zh-CN" sz="3200" dirty="0"/>
            </a:br>
            <a:endParaRPr kumimoji="1" lang="zh-CN" altLang="en-US" sz="3200" dirty="0"/>
          </a:p>
        </p:txBody>
      </p:sp>
      <p:sp>
        <p:nvSpPr>
          <p:cNvPr id="3" name="副标题 2"/>
          <p:cNvSpPr>
            <a:spLocks noGrp="1"/>
          </p:cNvSpPr>
          <p:nvPr>
            <p:ph type="subTitle" idx="1"/>
          </p:nvPr>
        </p:nvSpPr>
        <p:spPr>
          <a:xfrm>
            <a:off x="539552" y="3068960"/>
            <a:ext cx="7920880" cy="1752600"/>
          </a:xfrm>
        </p:spPr>
        <p:txBody>
          <a:bodyPr/>
          <a:lstStyle/>
          <a:p>
            <a:r>
              <a:rPr lang="en-US" altLang="zh-CN" sz="2800" dirty="0" err="1">
                <a:solidFill>
                  <a:schemeClr val="tx1"/>
                </a:solidFill>
                <a:latin typeface="+mj-lt"/>
                <a:ea typeface="+mj-ea"/>
                <a:cs typeface="+mj-cs"/>
              </a:rPr>
              <a:t>Zheng</a:t>
            </a:r>
            <a:r>
              <a:rPr lang="en-US" altLang="zh-CN" sz="2800" dirty="0">
                <a:solidFill>
                  <a:schemeClr val="tx1"/>
                </a:solidFill>
                <a:latin typeface="+mj-lt"/>
                <a:ea typeface="+mj-ea"/>
                <a:cs typeface="+mj-cs"/>
              </a:rPr>
              <a:t> Li, </a:t>
            </a:r>
            <a:r>
              <a:rPr lang="en-US" altLang="zh-CN" sz="2800" dirty="0" err="1" smtClean="0">
                <a:solidFill>
                  <a:schemeClr val="tx1"/>
                </a:solidFill>
                <a:latin typeface="+mj-lt"/>
                <a:ea typeface="+mj-ea"/>
                <a:cs typeface="+mj-cs"/>
              </a:rPr>
              <a:t>JianFei</a:t>
            </a:r>
            <a:r>
              <a:rPr lang="en-US" altLang="zh-CN" sz="2800" dirty="0" smtClean="0">
                <a:solidFill>
                  <a:schemeClr val="tx1"/>
                </a:solidFill>
                <a:latin typeface="+mj-lt"/>
                <a:ea typeface="+mj-ea"/>
                <a:cs typeface="+mj-cs"/>
              </a:rPr>
              <a:t> </a:t>
            </a:r>
            <a:r>
              <a:rPr lang="en-US" altLang="zh-CN" sz="2800" err="1" smtClean="0">
                <a:solidFill>
                  <a:schemeClr val="tx1"/>
                </a:solidFill>
                <a:latin typeface="+mj-lt"/>
                <a:ea typeface="+mj-ea"/>
                <a:cs typeface="+mj-cs"/>
              </a:rPr>
              <a:t>Yang</a:t>
            </a:r>
            <a:r>
              <a:rPr lang="en-US" altLang="zh-CN" sz="2800" smtClean="0">
                <a:solidFill>
                  <a:schemeClr val="tx1"/>
                </a:solidFill>
                <a:latin typeface="+mj-lt"/>
                <a:ea typeface="+mj-ea"/>
                <a:cs typeface="+mj-cs"/>
              </a:rPr>
              <a:t>, Juan </a:t>
            </a:r>
            <a:r>
              <a:rPr lang="en-US" altLang="zh-CN" sz="2800" dirty="0" err="1" smtClean="0">
                <a:solidFill>
                  <a:schemeClr val="tx1"/>
                </a:solidFill>
                <a:latin typeface="+mj-lt"/>
                <a:ea typeface="+mj-ea"/>
                <a:cs typeface="+mj-cs"/>
              </a:rPr>
              <a:t>Zha</a:t>
            </a:r>
            <a:r>
              <a:rPr lang="en-US" altLang="zh-CN" sz="2800" dirty="0" smtClean="0">
                <a:solidFill>
                  <a:schemeClr val="tx1"/>
                </a:solidFill>
                <a:latin typeface="+mj-lt"/>
                <a:ea typeface="+mj-ea"/>
                <a:cs typeface="+mj-cs"/>
              </a:rPr>
              <a:t>, </a:t>
            </a:r>
            <a:r>
              <a:rPr lang="en-US" altLang="zh-CN" sz="2800" dirty="0" err="1" smtClean="0">
                <a:solidFill>
                  <a:schemeClr val="tx1"/>
                </a:solidFill>
                <a:latin typeface="+mj-lt"/>
                <a:ea typeface="+mj-ea"/>
                <a:cs typeface="+mj-cs"/>
              </a:rPr>
              <a:t>Yiru</a:t>
            </a:r>
            <a:r>
              <a:rPr lang="en-US" altLang="zh-CN" sz="2800" dirty="0" smtClean="0">
                <a:solidFill>
                  <a:schemeClr val="tx1"/>
                </a:solidFill>
                <a:latin typeface="+mj-lt"/>
                <a:ea typeface="+mj-ea"/>
                <a:cs typeface="+mj-cs"/>
              </a:rPr>
              <a:t> </a:t>
            </a:r>
            <a:r>
              <a:rPr lang="en-US" altLang="zh-CN" sz="2800" dirty="0">
                <a:solidFill>
                  <a:schemeClr val="tx1"/>
                </a:solidFill>
              </a:rPr>
              <a:t>Pan</a:t>
            </a:r>
            <a:endParaRPr lang="en-US" altLang="zh-CN" sz="2800" dirty="0">
              <a:solidFill>
                <a:schemeClr val="tx1"/>
              </a:solidFill>
              <a:latin typeface="+mj-lt"/>
              <a:ea typeface="+mj-ea"/>
              <a:cs typeface="+mj-cs"/>
            </a:endParaRPr>
          </a:p>
          <a:p>
            <a:r>
              <a:rPr lang="en-US" altLang="zh-CN" sz="2800" dirty="0" smtClean="0">
                <a:solidFill>
                  <a:schemeClr val="tx1"/>
                </a:solidFill>
                <a:latin typeface="+mj-lt"/>
                <a:ea typeface="+mj-ea"/>
                <a:cs typeface="+mj-cs"/>
              </a:rPr>
              <a:t>Sun</a:t>
            </a:r>
            <a:r>
              <a:rPr lang="zh-CN" altLang="en-US" sz="2800" dirty="0" smtClean="0">
                <a:solidFill>
                  <a:schemeClr val="tx1"/>
                </a:solidFill>
                <a:latin typeface="+mj-lt"/>
                <a:ea typeface="+mj-ea"/>
                <a:cs typeface="+mj-cs"/>
              </a:rPr>
              <a:t> </a:t>
            </a:r>
            <a:r>
              <a:rPr lang="en-US" altLang="zh-CN" sz="2800" dirty="0" err="1" smtClean="0">
                <a:solidFill>
                  <a:schemeClr val="tx1"/>
                </a:solidFill>
                <a:latin typeface="+mj-lt"/>
                <a:ea typeface="+mj-ea"/>
                <a:cs typeface="+mj-cs"/>
              </a:rPr>
              <a:t>Yat-sen</a:t>
            </a:r>
            <a:r>
              <a:rPr lang="zh-CN" altLang="en-US" sz="2800" dirty="0" smtClean="0">
                <a:solidFill>
                  <a:schemeClr val="tx1"/>
                </a:solidFill>
                <a:latin typeface="+mj-lt"/>
                <a:ea typeface="+mj-ea"/>
                <a:cs typeface="+mj-cs"/>
              </a:rPr>
              <a:t> </a:t>
            </a:r>
            <a:r>
              <a:rPr lang="en-US" altLang="zh-CN" sz="2800" dirty="0" smtClean="0">
                <a:solidFill>
                  <a:schemeClr val="tx1"/>
                </a:solidFill>
                <a:latin typeface="+mj-lt"/>
                <a:ea typeface="+mj-ea"/>
                <a:cs typeface="+mj-cs"/>
              </a:rPr>
              <a:t>University</a:t>
            </a:r>
            <a:endParaRPr lang="zh-CN" altLang="en-US" sz="2800" dirty="0">
              <a:solidFill>
                <a:schemeClr val="tx1"/>
              </a:solidFill>
              <a:latin typeface="+mj-lt"/>
              <a:ea typeface="+mj-ea"/>
              <a:cs typeface="+mj-cs"/>
            </a:endParaRPr>
          </a:p>
        </p:txBody>
      </p:sp>
    </p:spTree>
    <p:extLst>
      <p:ext uri="{BB962C8B-B14F-4D97-AF65-F5344CB8AC3E}">
        <p14:creationId xmlns:p14="http://schemas.microsoft.com/office/powerpoint/2010/main" val="41183198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M</a:t>
            </a:r>
            <a:r>
              <a:rPr kumimoji="1" lang="en-US" altLang="zh-CN" dirty="0" smtClean="0"/>
              <a:t>ulti</a:t>
            </a:r>
            <a:r>
              <a:rPr kumimoji="1" lang="en-US" altLang="zh-CN" dirty="0"/>
              <a:t>-scale patch model</a:t>
            </a:r>
            <a:endParaRPr kumimoji="1" lang="zh-CN" altLang="en-US" dirty="0"/>
          </a:p>
        </p:txBody>
      </p:sp>
      <p:pic>
        <p:nvPicPr>
          <p:cNvPr id="23" name="图片 22"/>
          <p:cNvPicPr>
            <a:picLocks noChangeAspect="1"/>
          </p:cNvPicPr>
          <p:nvPr/>
        </p:nvPicPr>
        <p:blipFill>
          <a:blip r:embed="rId3"/>
          <a:stretch>
            <a:fillRect/>
          </a:stretch>
        </p:blipFill>
        <p:spPr>
          <a:xfrm>
            <a:off x="251520" y="1340768"/>
            <a:ext cx="2469720" cy="1872207"/>
          </a:xfrm>
          <a:prstGeom prst="rect">
            <a:avLst/>
          </a:prstGeom>
        </p:spPr>
      </p:pic>
      <p:sp>
        <p:nvSpPr>
          <p:cNvPr id="55" name="文本框 54"/>
          <p:cNvSpPr txBox="1"/>
          <p:nvPr/>
        </p:nvSpPr>
        <p:spPr>
          <a:xfrm>
            <a:off x="179512" y="4077072"/>
            <a:ext cx="8097088" cy="830997"/>
          </a:xfrm>
          <a:prstGeom prst="rect">
            <a:avLst/>
          </a:prstGeom>
          <a:noFill/>
        </p:spPr>
        <p:txBody>
          <a:bodyPr wrap="none" rtlCol="0">
            <a:spAutoFit/>
          </a:bodyPr>
          <a:lstStyle/>
          <a:p>
            <a:pPr marL="342900" indent="-342900">
              <a:buFontTx/>
              <a:buChar char="-"/>
            </a:pPr>
            <a:r>
              <a:rPr lang="en-US" altLang="zh-CN" sz="2400" dirty="0" smtClean="0"/>
              <a:t>All </a:t>
            </a:r>
            <a:r>
              <a:rPr lang="en-US" altLang="zh-CN" sz="2400" dirty="0"/>
              <a:t>of the </a:t>
            </a:r>
            <a:r>
              <a:rPr lang="en-US" altLang="zh-CN" sz="2400" dirty="0" smtClean="0"/>
              <a:t>scales </a:t>
            </a:r>
            <a:r>
              <a:rPr lang="en-US" altLang="zh-CN" sz="2400" dirty="0"/>
              <a:t>and the </a:t>
            </a:r>
            <a:r>
              <a:rPr lang="en-US" altLang="zh-CN" sz="2400" dirty="0" smtClean="0"/>
              <a:t>positions </a:t>
            </a:r>
            <a:r>
              <a:rPr lang="en-US" altLang="zh-CN" sz="2400" dirty="0"/>
              <a:t>should be </a:t>
            </a:r>
            <a:r>
              <a:rPr lang="en-US" altLang="zh-CN" sz="2400" dirty="0" smtClean="0"/>
              <a:t>considered</a:t>
            </a:r>
          </a:p>
          <a:p>
            <a:r>
              <a:rPr lang="en-US" altLang="zh-CN" sz="2400" dirty="0"/>
              <a:t> </a:t>
            </a:r>
            <a:r>
              <a:rPr lang="en-US" altLang="zh-CN" sz="2400" dirty="0" smtClean="0"/>
              <a:t>   High complexity </a:t>
            </a:r>
            <a:endParaRPr lang="en-US" altLang="zh-CN" sz="2400" dirty="0"/>
          </a:p>
        </p:txBody>
      </p:sp>
      <p:grpSp>
        <p:nvGrpSpPr>
          <p:cNvPr id="6" name="组 5"/>
          <p:cNvGrpSpPr/>
          <p:nvPr/>
        </p:nvGrpSpPr>
        <p:grpSpPr>
          <a:xfrm>
            <a:off x="3779912" y="1196752"/>
            <a:ext cx="1569773" cy="2025516"/>
            <a:chOff x="3779912" y="1196752"/>
            <a:chExt cx="1569773" cy="2025516"/>
          </a:xfrm>
        </p:grpSpPr>
        <p:sp>
          <p:nvSpPr>
            <p:cNvPr id="58" name="椭圆 57"/>
            <p:cNvSpPr/>
            <p:nvPr/>
          </p:nvSpPr>
          <p:spPr>
            <a:xfrm>
              <a:off x="3851920" y="1196752"/>
              <a:ext cx="1296144" cy="1584176"/>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5" name="文本框 64"/>
            <p:cNvSpPr txBox="1"/>
            <p:nvPr/>
          </p:nvSpPr>
          <p:spPr>
            <a:xfrm>
              <a:off x="3779912" y="2852936"/>
              <a:ext cx="1569773" cy="369332"/>
            </a:xfrm>
            <a:prstGeom prst="rect">
              <a:avLst/>
            </a:prstGeom>
            <a:noFill/>
          </p:spPr>
          <p:txBody>
            <a:bodyPr wrap="none" rtlCol="0">
              <a:spAutoFit/>
            </a:bodyPr>
            <a:lstStyle/>
            <a:p>
              <a:r>
                <a:rPr kumimoji="1" lang="en-US" altLang="zh-CN" b="1" dirty="0" smtClean="0"/>
                <a:t>Feature pool</a:t>
              </a:r>
              <a:endParaRPr kumimoji="1" lang="zh-CN" altLang="en-US" b="1" dirty="0"/>
            </a:p>
          </p:txBody>
        </p:sp>
        <p:grpSp>
          <p:nvGrpSpPr>
            <p:cNvPr id="5" name="组 4"/>
            <p:cNvGrpSpPr/>
            <p:nvPr/>
          </p:nvGrpSpPr>
          <p:grpSpPr>
            <a:xfrm>
              <a:off x="4067944" y="1484784"/>
              <a:ext cx="837807" cy="1008112"/>
              <a:chOff x="4067944" y="1484784"/>
              <a:chExt cx="837807" cy="1008112"/>
            </a:xfrm>
          </p:grpSpPr>
          <p:sp>
            <p:nvSpPr>
              <p:cNvPr id="56" name="左中括号 55"/>
              <p:cNvSpPr/>
              <p:nvPr/>
            </p:nvSpPr>
            <p:spPr>
              <a:xfrm>
                <a:off x="4067944" y="1484784"/>
                <a:ext cx="72007" cy="14401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59" name="椭圆 58"/>
              <p:cNvSpPr/>
              <p:nvPr/>
            </p:nvSpPr>
            <p:spPr>
              <a:xfrm>
                <a:off x="4139952" y="1484784"/>
                <a:ext cx="144016" cy="144016"/>
              </a:xfrm>
              <a:prstGeom prst="ellipse">
                <a:avLst/>
              </a:prstGeom>
              <a:solidFill>
                <a:srgbClr val="16E00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283968" y="1484784"/>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1" name="椭圆 60"/>
              <p:cNvSpPr/>
              <p:nvPr/>
            </p:nvSpPr>
            <p:spPr>
              <a:xfrm>
                <a:off x="4427984" y="1484784"/>
                <a:ext cx="144016" cy="144016"/>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2" name="椭圆 61"/>
              <p:cNvSpPr/>
              <p:nvPr/>
            </p:nvSpPr>
            <p:spPr>
              <a:xfrm>
                <a:off x="4572000" y="1484784"/>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3" name="右中括号 62"/>
              <p:cNvSpPr/>
              <p:nvPr/>
            </p:nvSpPr>
            <p:spPr>
              <a:xfrm>
                <a:off x="4860032" y="1484784"/>
                <a:ext cx="45719" cy="14401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64" name="椭圆 63"/>
              <p:cNvSpPr/>
              <p:nvPr/>
            </p:nvSpPr>
            <p:spPr>
              <a:xfrm>
                <a:off x="4716016" y="1484784"/>
                <a:ext cx="144016" cy="144016"/>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8" name="左中括号 87"/>
              <p:cNvSpPr/>
              <p:nvPr/>
            </p:nvSpPr>
            <p:spPr>
              <a:xfrm>
                <a:off x="4067944" y="1772816"/>
                <a:ext cx="72007" cy="14401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89" name="右中括号 88"/>
              <p:cNvSpPr/>
              <p:nvPr/>
            </p:nvSpPr>
            <p:spPr>
              <a:xfrm>
                <a:off x="4860032" y="1772816"/>
                <a:ext cx="45719" cy="14401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90" name="椭圆 89"/>
              <p:cNvSpPr/>
              <p:nvPr/>
            </p:nvSpPr>
            <p:spPr>
              <a:xfrm>
                <a:off x="4283968" y="1772816"/>
                <a:ext cx="144016" cy="14401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1" name="椭圆 90"/>
              <p:cNvSpPr/>
              <p:nvPr/>
            </p:nvSpPr>
            <p:spPr>
              <a:xfrm>
                <a:off x="4427984" y="1772816"/>
                <a:ext cx="144016" cy="144016"/>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2" name="椭圆 91"/>
              <p:cNvSpPr/>
              <p:nvPr/>
            </p:nvSpPr>
            <p:spPr>
              <a:xfrm>
                <a:off x="4139952" y="1772816"/>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3" name="椭圆 92"/>
              <p:cNvSpPr/>
              <p:nvPr/>
            </p:nvSpPr>
            <p:spPr>
              <a:xfrm>
                <a:off x="4572000" y="1772816"/>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4" name="椭圆 93"/>
              <p:cNvSpPr/>
              <p:nvPr/>
            </p:nvSpPr>
            <p:spPr>
              <a:xfrm>
                <a:off x="4716016" y="1772816"/>
                <a:ext cx="144016" cy="14401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7" name="左中括号 96"/>
              <p:cNvSpPr/>
              <p:nvPr/>
            </p:nvSpPr>
            <p:spPr>
              <a:xfrm>
                <a:off x="4067944" y="2060848"/>
                <a:ext cx="72007" cy="14401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98" name="右中括号 97"/>
              <p:cNvSpPr/>
              <p:nvPr/>
            </p:nvSpPr>
            <p:spPr>
              <a:xfrm>
                <a:off x="4860032" y="2060848"/>
                <a:ext cx="45719" cy="14401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99" name="左中括号 98"/>
              <p:cNvSpPr/>
              <p:nvPr/>
            </p:nvSpPr>
            <p:spPr>
              <a:xfrm>
                <a:off x="4067944" y="2348880"/>
                <a:ext cx="72007" cy="14401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100" name="右中括号 99"/>
              <p:cNvSpPr/>
              <p:nvPr/>
            </p:nvSpPr>
            <p:spPr>
              <a:xfrm>
                <a:off x="4860032" y="2348880"/>
                <a:ext cx="45719" cy="14401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ln>
                    <a:solidFill>
                      <a:schemeClr val="tx1"/>
                    </a:solidFill>
                  </a:ln>
                </a:endParaRPr>
              </a:p>
            </p:txBody>
          </p:sp>
          <p:sp>
            <p:nvSpPr>
              <p:cNvPr id="101" name="椭圆 100"/>
              <p:cNvSpPr/>
              <p:nvPr/>
            </p:nvSpPr>
            <p:spPr>
              <a:xfrm>
                <a:off x="4139952" y="2348880"/>
                <a:ext cx="144016" cy="144016"/>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2" name="椭圆 101"/>
              <p:cNvSpPr/>
              <p:nvPr/>
            </p:nvSpPr>
            <p:spPr>
              <a:xfrm>
                <a:off x="4283968" y="2060848"/>
                <a:ext cx="144016" cy="144016"/>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4139952" y="2060848"/>
                <a:ext cx="144016" cy="14401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4283968" y="2348880"/>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4427984" y="2060848"/>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6" name="椭圆 105"/>
              <p:cNvSpPr/>
              <p:nvPr/>
            </p:nvSpPr>
            <p:spPr>
              <a:xfrm>
                <a:off x="4572000" y="2060848"/>
                <a:ext cx="144016" cy="14401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716016" y="2060848"/>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8" name="椭圆 107"/>
              <p:cNvSpPr/>
              <p:nvPr/>
            </p:nvSpPr>
            <p:spPr>
              <a:xfrm>
                <a:off x="4427984" y="2348880"/>
                <a:ext cx="144016" cy="14401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9" name="椭圆 108"/>
              <p:cNvSpPr/>
              <p:nvPr/>
            </p:nvSpPr>
            <p:spPr>
              <a:xfrm>
                <a:off x="4572000" y="2348880"/>
                <a:ext cx="144016" cy="144016"/>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0" name="椭圆 109"/>
              <p:cNvSpPr/>
              <p:nvPr/>
            </p:nvSpPr>
            <p:spPr>
              <a:xfrm>
                <a:off x="4716016" y="2348880"/>
                <a:ext cx="144016" cy="14401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7" name="组 6"/>
          <p:cNvGrpSpPr/>
          <p:nvPr/>
        </p:nvGrpSpPr>
        <p:grpSpPr>
          <a:xfrm>
            <a:off x="1691680" y="1700808"/>
            <a:ext cx="2304256" cy="1089412"/>
            <a:chOff x="1691680" y="1700808"/>
            <a:chExt cx="2304256" cy="1089412"/>
          </a:xfrm>
        </p:grpSpPr>
        <p:cxnSp>
          <p:nvCxnSpPr>
            <p:cNvPr id="29" name="直线箭头连接符 28"/>
            <p:cNvCxnSpPr>
              <a:cxnSpLocks/>
            </p:cNvCxnSpPr>
            <p:nvPr/>
          </p:nvCxnSpPr>
          <p:spPr>
            <a:xfrm>
              <a:off x="1907704" y="1700808"/>
              <a:ext cx="1872208"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cxnSpLocks/>
            </p:cNvCxnSpPr>
            <p:nvPr/>
          </p:nvCxnSpPr>
          <p:spPr>
            <a:xfrm>
              <a:off x="1907704" y="1916832"/>
              <a:ext cx="1872208"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直线箭头连接符 30"/>
            <p:cNvCxnSpPr>
              <a:cxnSpLocks/>
            </p:cNvCxnSpPr>
            <p:nvPr/>
          </p:nvCxnSpPr>
          <p:spPr>
            <a:xfrm>
              <a:off x="1907704" y="2132856"/>
              <a:ext cx="1872208"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直线箭头连接符 31"/>
            <p:cNvCxnSpPr>
              <a:cxnSpLocks/>
            </p:cNvCxnSpPr>
            <p:nvPr/>
          </p:nvCxnSpPr>
          <p:spPr>
            <a:xfrm>
              <a:off x="1907704" y="2348880"/>
              <a:ext cx="1872208"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3" name="文本框 122"/>
            <p:cNvSpPr txBox="1"/>
            <p:nvPr/>
          </p:nvSpPr>
          <p:spPr>
            <a:xfrm>
              <a:off x="1691680" y="2420888"/>
              <a:ext cx="2304256" cy="369332"/>
            </a:xfrm>
            <a:prstGeom prst="rect">
              <a:avLst/>
            </a:prstGeom>
            <a:noFill/>
          </p:spPr>
          <p:txBody>
            <a:bodyPr wrap="square" rtlCol="0">
              <a:spAutoFit/>
            </a:bodyPr>
            <a:lstStyle/>
            <a:p>
              <a:r>
                <a:rPr kumimoji="1" lang="en-US" altLang="zh-CN" b="1" dirty="0" smtClean="0"/>
                <a:t>Perceptual</a:t>
              </a:r>
              <a:r>
                <a:rPr kumimoji="1" lang="zh-CN" altLang="en-US" b="1" dirty="0" smtClean="0"/>
                <a:t> </a:t>
              </a:r>
              <a:r>
                <a:rPr kumimoji="1" lang="en-US" altLang="zh-CN" b="1" dirty="0" smtClean="0"/>
                <a:t>feature</a:t>
              </a:r>
              <a:endParaRPr kumimoji="1" lang="zh-CN" altLang="en-US" b="1" dirty="0"/>
            </a:p>
          </p:txBody>
        </p:sp>
      </p:grpSp>
      <p:grpSp>
        <p:nvGrpSpPr>
          <p:cNvPr id="11" name="组 10"/>
          <p:cNvGrpSpPr/>
          <p:nvPr/>
        </p:nvGrpSpPr>
        <p:grpSpPr>
          <a:xfrm>
            <a:off x="5148064" y="1196752"/>
            <a:ext cx="2570874" cy="2025516"/>
            <a:chOff x="5148064" y="1196752"/>
            <a:chExt cx="2570874" cy="2025516"/>
          </a:xfrm>
        </p:grpSpPr>
        <p:pic>
          <p:nvPicPr>
            <p:cNvPr id="120" name="图片 119"/>
            <p:cNvPicPr>
              <a:picLocks noChangeAspect="1"/>
            </p:cNvPicPr>
            <p:nvPr/>
          </p:nvPicPr>
          <p:blipFill>
            <a:blip r:embed="rId4"/>
            <a:stretch>
              <a:fillRect/>
            </a:stretch>
          </p:blipFill>
          <p:spPr>
            <a:xfrm>
              <a:off x="5220072" y="1916832"/>
              <a:ext cx="288032" cy="307234"/>
            </a:xfrm>
            <a:prstGeom prst="rect">
              <a:avLst/>
            </a:prstGeom>
          </p:spPr>
        </p:pic>
        <p:sp>
          <p:nvSpPr>
            <p:cNvPr id="96" name="文本框 95"/>
            <p:cNvSpPr txBox="1"/>
            <p:nvPr/>
          </p:nvSpPr>
          <p:spPr>
            <a:xfrm>
              <a:off x="5364088" y="2852936"/>
              <a:ext cx="2083285" cy="369332"/>
            </a:xfrm>
            <a:prstGeom prst="rect">
              <a:avLst/>
            </a:prstGeom>
            <a:noFill/>
          </p:spPr>
          <p:txBody>
            <a:bodyPr wrap="none" rtlCol="0">
              <a:spAutoFit/>
            </a:bodyPr>
            <a:lstStyle/>
            <a:p>
              <a:r>
                <a:rPr kumimoji="1" lang="en-US" altLang="zh-CN" b="1" dirty="0" smtClean="0"/>
                <a:t>Feature selection</a:t>
              </a:r>
              <a:endParaRPr kumimoji="1" lang="zh-CN" altLang="en-US" b="1" dirty="0"/>
            </a:p>
          </p:txBody>
        </p:sp>
        <p:pic>
          <p:nvPicPr>
            <p:cNvPr id="119" name="图片 118"/>
            <p:cNvPicPr>
              <a:picLocks noChangeAspect="1"/>
            </p:cNvPicPr>
            <p:nvPr/>
          </p:nvPicPr>
          <p:blipFill>
            <a:blip r:embed="rId5"/>
            <a:stretch>
              <a:fillRect/>
            </a:stretch>
          </p:blipFill>
          <p:spPr>
            <a:xfrm>
              <a:off x="5580112" y="1628800"/>
              <a:ext cx="1473200" cy="1092200"/>
            </a:xfrm>
            <a:prstGeom prst="rect">
              <a:avLst/>
            </a:prstGeom>
          </p:spPr>
        </p:pic>
        <p:sp>
          <p:nvSpPr>
            <p:cNvPr id="130" name="文本框 129"/>
            <p:cNvSpPr txBox="1"/>
            <p:nvPr/>
          </p:nvSpPr>
          <p:spPr>
            <a:xfrm>
              <a:off x="5148064" y="1196752"/>
              <a:ext cx="2570874" cy="369332"/>
            </a:xfrm>
            <a:prstGeom prst="rect">
              <a:avLst/>
            </a:prstGeom>
            <a:noFill/>
          </p:spPr>
          <p:txBody>
            <a:bodyPr wrap="none" rtlCol="0">
              <a:spAutoFit/>
            </a:bodyPr>
            <a:lstStyle/>
            <a:p>
              <a:r>
                <a:rPr kumimoji="1" lang="en-US" altLang="zh-CN" b="1" dirty="0" smtClean="0"/>
                <a:t>Compressive sensing</a:t>
              </a:r>
              <a:endParaRPr kumimoji="1" lang="zh-CN" altLang="en-US" b="1" dirty="0"/>
            </a:p>
          </p:txBody>
        </p:sp>
      </p:grpSp>
      <p:grpSp>
        <p:nvGrpSpPr>
          <p:cNvPr id="9" name="组 8"/>
          <p:cNvGrpSpPr/>
          <p:nvPr/>
        </p:nvGrpSpPr>
        <p:grpSpPr>
          <a:xfrm>
            <a:off x="7164288" y="1556792"/>
            <a:ext cx="2013001" cy="2291482"/>
            <a:chOff x="7164288" y="1556792"/>
            <a:chExt cx="2013001" cy="2291482"/>
          </a:xfrm>
        </p:grpSpPr>
        <p:pic>
          <p:nvPicPr>
            <p:cNvPr id="129" name="图片 128"/>
            <p:cNvPicPr>
              <a:picLocks noChangeAspect="1"/>
            </p:cNvPicPr>
            <p:nvPr/>
          </p:nvPicPr>
          <p:blipFill>
            <a:blip r:embed="rId6"/>
            <a:stretch>
              <a:fillRect/>
            </a:stretch>
          </p:blipFill>
          <p:spPr>
            <a:xfrm>
              <a:off x="7236296" y="1916832"/>
              <a:ext cx="432048" cy="295612"/>
            </a:xfrm>
            <a:prstGeom prst="rect">
              <a:avLst/>
            </a:prstGeom>
          </p:spPr>
        </p:pic>
        <p:sp>
          <p:nvSpPr>
            <p:cNvPr id="131" name="左中括号 130"/>
            <p:cNvSpPr/>
            <p:nvPr/>
          </p:nvSpPr>
          <p:spPr>
            <a:xfrm>
              <a:off x="7812360" y="1556792"/>
              <a:ext cx="72008" cy="1296144"/>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32" name="右中括号 131"/>
            <p:cNvSpPr/>
            <p:nvPr/>
          </p:nvSpPr>
          <p:spPr>
            <a:xfrm>
              <a:off x="8676456" y="1556792"/>
              <a:ext cx="72008" cy="1296144"/>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33" name="文本框 132"/>
            <p:cNvSpPr txBox="1"/>
            <p:nvPr/>
          </p:nvSpPr>
          <p:spPr>
            <a:xfrm>
              <a:off x="7164288" y="1628800"/>
              <a:ext cx="543739" cy="307777"/>
            </a:xfrm>
            <a:prstGeom prst="rect">
              <a:avLst/>
            </a:prstGeom>
            <a:noFill/>
          </p:spPr>
          <p:txBody>
            <a:bodyPr wrap="none" rtlCol="0">
              <a:spAutoFit/>
            </a:bodyPr>
            <a:lstStyle/>
            <a:p>
              <a:r>
                <a:rPr kumimoji="1" lang="en-US" altLang="zh-CN" sz="1400" b="1" dirty="0" smtClean="0"/>
                <a:t>LSH</a:t>
              </a:r>
              <a:endParaRPr kumimoji="1" lang="zh-CN" altLang="en-US" sz="1400" b="1" dirty="0"/>
            </a:p>
          </p:txBody>
        </p:sp>
        <p:sp>
          <p:nvSpPr>
            <p:cNvPr id="134" name="椭圆 133"/>
            <p:cNvSpPr/>
            <p:nvPr/>
          </p:nvSpPr>
          <p:spPr>
            <a:xfrm>
              <a:off x="7956376" y="1556792"/>
              <a:ext cx="288032" cy="288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8316416" y="1556792"/>
              <a:ext cx="288032" cy="28803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6" name="椭圆 135"/>
            <p:cNvSpPr/>
            <p:nvPr/>
          </p:nvSpPr>
          <p:spPr>
            <a:xfrm>
              <a:off x="7956376" y="2132856"/>
              <a:ext cx="288032" cy="288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8316416" y="1844824"/>
              <a:ext cx="288032" cy="288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9" name="椭圆 138"/>
            <p:cNvSpPr/>
            <p:nvPr/>
          </p:nvSpPr>
          <p:spPr>
            <a:xfrm>
              <a:off x="7956376" y="1844824"/>
              <a:ext cx="288032" cy="28803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8316416" y="2132856"/>
              <a:ext cx="288032" cy="288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8316416" y="2420888"/>
              <a:ext cx="288032" cy="28803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2" name="椭圆 141"/>
            <p:cNvSpPr/>
            <p:nvPr/>
          </p:nvSpPr>
          <p:spPr>
            <a:xfrm>
              <a:off x="7956376" y="2420888"/>
              <a:ext cx="288032" cy="28803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3" name="文本框 142"/>
            <p:cNvSpPr txBox="1"/>
            <p:nvPr/>
          </p:nvSpPr>
          <p:spPr>
            <a:xfrm>
              <a:off x="7312325" y="2924944"/>
              <a:ext cx="1864964" cy="923330"/>
            </a:xfrm>
            <a:prstGeom prst="rect">
              <a:avLst/>
            </a:prstGeom>
            <a:noFill/>
          </p:spPr>
          <p:txBody>
            <a:bodyPr wrap="none" rtlCol="0">
              <a:spAutoFit/>
            </a:bodyPr>
            <a:lstStyle/>
            <a:p>
              <a:r>
                <a:rPr kumimoji="1" lang="en-US" altLang="zh-CN" b="1" dirty="0" smtClean="0"/>
                <a:t>Discriminative </a:t>
              </a:r>
            </a:p>
            <a:p>
              <a:r>
                <a:rPr kumimoji="1" lang="en-US" altLang="zh-CN" b="1" dirty="0" smtClean="0"/>
                <a:t>Representation</a:t>
              </a:r>
            </a:p>
            <a:p>
              <a:endParaRPr kumimoji="1" lang="zh-CN" altLang="en-US" b="1" dirty="0"/>
            </a:p>
          </p:txBody>
        </p:sp>
      </p:grpSp>
      <p:sp>
        <p:nvSpPr>
          <p:cNvPr id="12" name="文本框 11"/>
          <p:cNvSpPr txBox="1"/>
          <p:nvPr/>
        </p:nvSpPr>
        <p:spPr>
          <a:xfrm>
            <a:off x="195066" y="4941168"/>
            <a:ext cx="8948934" cy="830997"/>
          </a:xfrm>
          <a:prstGeom prst="rect">
            <a:avLst/>
          </a:prstGeom>
          <a:noFill/>
        </p:spPr>
        <p:txBody>
          <a:bodyPr wrap="none" rtlCol="0">
            <a:spAutoFit/>
          </a:bodyPr>
          <a:lstStyle/>
          <a:p>
            <a:r>
              <a:rPr lang="en-US" altLang="zh-CN" sz="2400" dirty="0"/>
              <a:t>- For computational efficiency, approximate method is necessary </a:t>
            </a:r>
          </a:p>
          <a:p>
            <a:endParaRPr lang="zh-CN" altLang="en-US" sz="2400" dirty="0"/>
          </a:p>
        </p:txBody>
      </p:sp>
    </p:spTree>
    <p:extLst>
      <p:ext uri="{BB962C8B-B14F-4D97-AF65-F5344CB8AC3E}">
        <p14:creationId xmlns:p14="http://schemas.microsoft.com/office/powerpoint/2010/main" val="4036927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smtClean="0"/>
              <a:t>Compressive sensing</a:t>
            </a:r>
            <a:endParaRPr kumimoji="1" lang="zh-CN" altLang="en-US" dirty="0"/>
          </a:p>
        </p:txBody>
      </p:sp>
      <p:sp>
        <p:nvSpPr>
          <p:cNvPr id="4" name="文本框 3"/>
          <p:cNvSpPr txBox="1"/>
          <p:nvPr/>
        </p:nvSpPr>
        <p:spPr>
          <a:xfrm>
            <a:off x="395536" y="5661248"/>
            <a:ext cx="8227673" cy="666849"/>
          </a:xfrm>
          <a:prstGeom prst="rect">
            <a:avLst/>
          </a:prstGeom>
          <a:noFill/>
        </p:spPr>
        <p:txBody>
          <a:bodyPr wrap="none" rtlCol="0">
            <a:spAutoFit/>
          </a:bodyPr>
          <a:lstStyle/>
          <a:p>
            <a:r>
              <a:rPr lang="en-US" altLang="zh-CN" sz="2800" b="1" baseline="30000" dirty="0" smtClean="0"/>
              <a:t>K</a:t>
            </a:r>
            <a:r>
              <a:rPr lang="en-US" altLang="zh-CN" sz="2800" b="1" baseline="30000" dirty="0"/>
              <a:t>. Zhang, L. Zhang, and M.-H. Yang, “Real-time compressive </a:t>
            </a:r>
            <a:r>
              <a:rPr lang="en-US" altLang="zh-CN" sz="2800" b="1" baseline="30000" dirty="0" smtClean="0"/>
              <a:t>tracking</a:t>
            </a:r>
            <a:r>
              <a:rPr lang="en-US" altLang="zh-CN" sz="2800" b="1" baseline="30000" dirty="0"/>
              <a:t>,” </a:t>
            </a:r>
            <a:endParaRPr lang="en-US" altLang="zh-CN" sz="2800" b="1" baseline="30000" dirty="0" smtClean="0"/>
          </a:p>
          <a:p>
            <a:r>
              <a:rPr lang="en-US" altLang="zh-CN" sz="2800" b="1" baseline="30000" dirty="0" smtClean="0"/>
              <a:t>in </a:t>
            </a:r>
            <a:r>
              <a:rPr lang="en-US" altLang="zh-CN" sz="2800" b="1" baseline="30000" dirty="0"/>
              <a:t>ECCV 2012. Springer, 2012, pp. 864–877.</a:t>
            </a:r>
            <a:endParaRPr kumimoji="1" lang="zh-CN" altLang="en-US" sz="2800" b="1" dirty="0"/>
          </a:p>
        </p:txBody>
      </p:sp>
      <p:sp>
        <p:nvSpPr>
          <p:cNvPr id="5" name="矩形 4"/>
          <p:cNvSpPr/>
          <p:nvPr/>
        </p:nvSpPr>
        <p:spPr>
          <a:xfrm>
            <a:off x="467544" y="5517232"/>
            <a:ext cx="8064896" cy="720080"/>
          </a:xfrm>
          <a:prstGeom prst="rect">
            <a:avLst/>
          </a:prstGeom>
          <a:noFill/>
          <a:ln w="127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35000" y="1663700"/>
            <a:ext cx="2609308" cy="646331"/>
          </a:xfrm>
          <a:prstGeom prst="rect">
            <a:avLst/>
          </a:prstGeom>
          <a:noFill/>
        </p:spPr>
        <p:txBody>
          <a:bodyPr wrap="none" rtlCol="0">
            <a:spAutoFit/>
          </a:bodyPr>
          <a:lstStyle/>
          <a:p>
            <a:r>
              <a:rPr kumimoji="1" lang="en-US" altLang="zh-CN" dirty="0" smtClean="0"/>
              <a:t>Random Sparse Matrix:</a:t>
            </a:r>
          </a:p>
          <a:p>
            <a:endParaRPr kumimoji="1" lang="zh-CN" altLang="en-US" dirty="0"/>
          </a:p>
        </p:txBody>
      </p:sp>
      <p:pic>
        <p:nvPicPr>
          <p:cNvPr id="7" name="图片 6" descr="屏幕快照 2015-12-06 下午9.19.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276872"/>
            <a:ext cx="3784600" cy="952500"/>
          </a:xfrm>
          <a:prstGeom prst="rect">
            <a:avLst/>
          </a:prstGeom>
        </p:spPr>
      </p:pic>
      <p:pic>
        <p:nvPicPr>
          <p:cNvPr id="8" name="图片 7"/>
          <p:cNvPicPr>
            <a:picLocks noChangeAspect="1"/>
          </p:cNvPicPr>
          <p:nvPr/>
        </p:nvPicPr>
        <p:blipFill>
          <a:blip r:embed="rId4"/>
          <a:stretch>
            <a:fillRect/>
          </a:stretch>
        </p:blipFill>
        <p:spPr>
          <a:xfrm>
            <a:off x="5004048" y="2276872"/>
            <a:ext cx="1473200" cy="1092200"/>
          </a:xfrm>
          <a:prstGeom prst="rect">
            <a:avLst/>
          </a:prstGeom>
        </p:spPr>
      </p:pic>
      <p:sp>
        <p:nvSpPr>
          <p:cNvPr id="9" name="文本框 8"/>
          <p:cNvSpPr txBox="1"/>
          <p:nvPr/>
        </p:nvSpPr>
        <p:spPr>
          <a:xfrm>
            <a:off x="755576" y="3573016"/>
            <a:ext cx="4490457" cy="369332"/>
          </a:xfrm>
          <a:prstGeom prst="rect">
            <a:avLst/>
          </a:prstGeom>
          <a:noFill/>
        </p:spPr>
        <p:txBody>
          <a:bodyPr wrap="none" rtlCol="0">
            <a:spAutoFit/>
          </a:bodyPr>
          <a:lstStyle/>
          <a:p>
            <a:r>
              <a:rPr kumimoji="1" lang="en-US" altLang="zh-CN" dirty="0" smtClean="0"/>
              <a:t>Satisfy </a:t>
            </a:r>
            <a:r>
              <a:rPr lang="en-US" altLang="zh-CN" dirty="0"/>
              <a:t>Restricted </a:t>
            </a:r>
            <a:r>
              <a:rPr lang="en-US" altLang="zh-CN" dirty="0" err="1"/>
              <a:t>isometry</a:t>
            </a:r>
            <a:r>
              <a:rPr lang="en-US" altLang="zh-CN" dirty="0"/>
              <a:t> property </a:t>
            </a:r>
            <a:r>
              <a:rPr lang="en-US" altLang="zh-CN" dirty="0" smtClean="0"/>
              <a:t>(</a:t>
            </a:r>
            <a:r>
              <a:rPr kumimoji="1" lang="en-US" altLang="zh-CN" dirty="0" smtClean="0"/>
              <a:t>RIP)</a:t>
            </a:r>
            <a:endParaRPr kumimoji="1" lang="zh-CN" altLang="en-US" dirty="0"/>
          </a:p>
        </p:txBody>
      </p:sp>
    </p:spTree>
    <p:extLst>
      <p:ext uri="{BB962C8B-B14F-4D97-AF65-F5344CB8AC3E}">
        <p14:creationId xmlns:p14="http://schemas.microsoft.com/office/powerpoint/2010/main" val="40407446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屏幕快照 2015-12-06 下午5.35.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340768"/>
            <a:ext cx="8640960" cy="2397340"/>
          </a:xfrm>
          <a:prstGeom prst="rect">
            <a:avLst/>
          </a:prstGeom>
        </p:spPr>
      </p:pic>
      <p:sp>
        <p:nvSpPr>
          <p:cNvPr id="2" name="标题 1"/>
          <p:cNvSpPr>
            <a:spLocks noGrp="1"/>
          </p:cNvSpPr>
          <p:nvPr>
            <p:ph type="title"/>
          </p:nvPr>
        </p:nvSpPr>
        <p:spPr/>
        <p:txBody>
          <a:bodyPr/>
          <a:lstStyle/>
          <a:p>
            <a:pPr algn="l"/>
            <a:r>
              <a:rPr kumimoji="1" lang="en-US" altLang="zh-CN" sz="3600" dirty="0" smtClean="0"/>
              <a:t>Dynamic weight multi-scale patch model</a:t>
            </a:r>
            <a:endParaRPr kumimoji="1" lang="zh-CN" altLang="en-US" sz="3600" dirty="0"/>
          </a:p>
        </p:txBody>
      </p:sp>
      <p:sp>
        <p:nvSpPr>
          <p:cNvPr id="14" name="任意形状 13"/>
          <p:cNvSpPr/>
          <p:nvPr/>
        </p:nvSpPr>
        <p:spPr>
          <a:xfrm>
            <a:off x="1115616" y="1772816"/>
            <a:ext cx="778358" cy="901201"/>
          </a:xfrm>
          <a:custGeom>
            <a:avLst/>
            <a:gdLst>
              <a:gd name="connsiteX0" fmla="*/ 0 w 778358"/>
              <a:gd name="connsiteY0" fmla="*/ 901201 h 901201"/>
              <a:gd name="connsiteX1" fmla="*/ 109243 w 778358"/>
              <a:gd name="connsiteY1" fmla="*/ 846582 h 901201"/>
              <a:gd name="connsiteX2" fmla="*/ 163865 w 778358"/>
              <a:gd name="connsiteY2" fmla="*/ 764655 h 901201"/>
              <a:gd name="connsiteX3" fmla="*/ 191176 w 778358"/>
              <a:gd name="connsiteY3" fmla="*/ 723691 h 901201"/>
              <a:gd name="connsiteX4" fmla="*/ 191176 w 778358"/>
              <a:gd name="connsiteY4" fmla="*/ 600800 h 901201"/>
              <a:gd name="connsiteX5" fmla="*/ 150209 w 778358"/>
              <a:gd name="connsiteY5" fmla="*/ 559837 h 901201"/>
              <a:gd name="connsiteX6" fmla="*/ 122899 w 778358"/>
              <a:gd name="connsiteY6" fmla="*/ 518873 h 901201"/>
              <a:gd name="connsiteX7" fmla="*/ 109243 w 778358"/>
              <a:gd name="connsiteY7" fmla="*/ 245782 h 901201"/>
              <a:gd name="connsiteX8" fmla="*/ 122899 w 778358"/>
              <a:gd name="connsiteY8" fmla="*/ 150200 h 901201"/>
              <a:gd name="connsiteX9" fmla="*/ 191176 w 778358"/>
              <a:gd name="connsiteY9" fmla="*/ 81927 h 901201"/>
              <a:gd name="connsiteX10" fmla="*/ 327730 w 778358"/>
              <a:gd name="connsiteY10" fmla="*/ 27309 h 901201"/>
              <a:gd name="connsiteX11" fmla="*/ 450628 w 778358"/>
              <a:gd name="connsiteY11" fmla="*/ 0 h 901201"/>
              <a:gd name="connsiteX12" fmla="*/ 546216 w 778358"/>
              <a:gd name="connsiteY12" fmla="*/ 13655 h 901201"/>
              <a:gd name="connsiteX13" fmla="*/ 628149 w 778358"/>
              <a:gd name="connsiteY13" fmla="*/ 40964 h 901201"/>
              <a:gd name="connsiteX14" fmla="*/ 655459 w 778358"/>
              <a:gd name="connsiteY14" fmla="*/ 81927 h 901201"/>
              <a:gd name="connsiteX15" fmla="*/ 669115 w 778358"/>
              <a:gd name="connsiteY15" fmla="*/ 122891 h 901201"/>
              <a:gd name="connsiteX16" fmla="*/ 641804 w 778358"/>
              <a:gd name="connsiteY16" fmla="*/ 382328 h 901201"/>
              <a:gd name="connsiteX17" fmla="*/ 628149 w 778358"/>
              <a:gd name="connsiteY17" fmla="*/ 518873 h 901201"/>
              <a:gd name="connsiteX18" fmla="*/ 600838 w 778358"/>
              <a:gd name="connsiteY18" fmla="*/ 559837 h 901201"/>
              <a:gd name="connsiteX19" fmla="*/ 587182 w 778358"/>
              <a:gd name="connsiteY19" fmla="*/ 600800 h 901201"/>
              <a:gd name="connsiteX20" fmla="*/ 628149 w 778358"/>
              <a:gd name="connsiteY20" fmla="*/ 710037 h 901201"/>
              <a:gd name="connsiteX21" fmla="*/ 669115 w 778358"/>
              <a:gd name="connsiteY21" fmla="*/ 737346 h 901201"/>
              <a:gd name="connsiteX22" fmla="*/ 737392 w 778358"/>
              <a:gd name="connsiteY22" fmla="*/ 791964 h 901201"/>
              <a:gd name="connsiteX23" fmla="*/ 778358 w 778358"/>
              <a:gd name="connsiteY23" fmla="*/ 819273 h 90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8358" h="901201">
                <a:moveTo>
                  <a:pt x="0" y="901201"/>
                </a:moveTo>
                <a:cubicBezTo>
                  <a:pt x="69066" y="887388"/>
                  <a:pt x="66964" y="900938"/>
                  <a:pt x="109243" y="846582"/>
                </a:cubicBezTo>
                <a:cubicBezTo>
                  <a:pt x="129395" y="820674"/>
                  <a:pt x="145658" y="791964"/>
                  <a:pt x="163865" y="764655"/>
                </a:cubicBezTo>
                <a:lnTo>
                  <a:pt x="191176" y="723691"/>
                </a:lnTo>
                <a:cubicBezTo>
                  <a:pt x="207637" y="674311"/>
                  <a:pt x="218642" y="662594"/>
                  <a:pt x="191176" y="600800"/>
                </a:cubicBezTo>
                <a:cubicBezTo>
                  <a:pt x="183333" y="583154"/>
                  <a:pt x="162572" y="574672"/>
                  <a:pt x="150209" y="559837"/>
                </a:cubicBezTo>
                <a:cubicBezTo>
                  <a:pt x="139703" y="547230"/>
                  <a:pt x="132002" y="532528"/>
                  <a:pt x="122899" y="518873"/>
                </a:cubicBezTo>
                <a:cubicBezTo>
                  <a:pt x="118347" y="427843"/>
                  <a:pt x="109243" y="336926"/>
                  <a:pt x="109243" y="245782"/>
                </a:cubicBezTo>
                <a:cubicBezTo>
                  <a:pt x="109243" y="213598"/>
                  <a:pt x="113650" y="181027"/>
                  <a:pt x="122899" y="150200"/>
                </a:cubicBezTo>
                <a:cubicBezTo>
                  <a:pt x="133258" y="115671"/>
                  <a:pt x="162611" y="98249"/>
                  <a:pt x="191176" y="81927"/>
                </a:cubicBezTo>
                <a:cubicBezTo>
                  <a:pt x="230392" y="59519"/>
                  <a:pt x="284688" y="35917"/>
                  <a:pt x="327730" y="27309"/>
                </a:cubicBezTo>
                <a:cubicBezTo>
                  <a:pt x="414410" y="9975"/>
                  <a:pt x="373490" y="19284"/>
                  <a:pt x="450628" y="0"/>
                </a:cubicBezTo>
                <a:cubicBezTo>
                  <a:pt x="482491" y="4552"/>
                  <a:pt x="514854" y="6418"/>
                  <a:pt x="546216" y="13655"/>
                </a:cubicBezTo>
                <a:cubicBezTo>
                  <a:pt x="574267" y="20128"/>
                  <a:pt x="628149" y="40964"/>
                  <a:pt x="628149" y="40964"/>
                </a:cubicBezTo>
                <a:cubicBezTo>
                  <a:pt x="637252" y="54618"/>
                  <a:pt x="648120" y="67249"/>
                  <a:pt x="655459" y="81927"/>
                </a:cubicBezTo>
                <a:cubicBezTo>
                  <a:pt x="661896" y="94801"/>
                  <a:pt x="669115" y="108498"/>
                  <a:pt x="669115" y="122891"/>
                </a:cubicBezTo>
                <a:cubicBezTo>
                  <a:pt x="669115" y="312069"/>
                  <a:pt x="675663" y="280755"/>
                  <a:pt x="641804" y="382328"/>
                </a:cubicBezTo>
                <a:cubicBezTo>
                  <a:pt x="637252" y="427843"/>
                  <a:pt x="638435" y="474303"/>
                  <a:pt x="628149" y="518873"/>
                </a:cubicBezTo>
                <a:cubicBezTo>
                  <a:pt x="624459" y="534864"/>
                  <a:pt x="608178" y="545159"/>
                  <a:pt x="600838" y="559837"/>
                </a:cubicBezTo>
                <a:cubicBezTo>
                  <a:pt x="594401" y="572710"/>
                  <a:pt x="591734" y="587146"/>
                  <a:pt x="587182" y="600800"/>
                </a:cubicBezTo>
                <a:cubicBezTo>
                  <a:pt x="596953" y="649649"/>
                  <a:pt x="592987" y="674877"/>
                  <a:pt x="628149" y="710037"/>
                </a:cubicBezTo>
                <a:cubicBezTo>
                  <a:pt x="639754" y="721641"/>
                  <a:pt x="655460" y="728243"/>
                  <a:pt x="669115" y="737346"/>
                </a:cubicBezTo>
                <a:cubicBezTo>
                  <a:pt x="715154" y="806400"/>
                  <a:pt x="671434" y="758987"/>
                  <a:pt x="737392" y="791964"/>
                </a:cubicBezTo>
                <a:cubicBezTo>
                  <a:pt x="752071" y="799303"/>
                  <a:pt x="778358" y="819273"/>
                  <a:pt x="778358" y="819273"/>
                </a:cubicBezTo>
              </a:path>
            </a:pathLst>
          </a:custGeom>
          <a:ln w="19050" cmpd="sng">
            <a:solidFill>
              <a:srgbClr val="16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7" name="文本框 16"/>
          <p:cNvSpPr txBox="1"/>
          <p:nvPr/>
        </p:nvSpPr>
        <p:spPr>
          <a:xfrm>
            <a:off x="251520" y="3789040"/>
            <a:ext cx="8879829" cy="1938992"/>
          </a:xfrm>
          <a:prstGeom prst="rect">
            <a:avLst/>
          </a:prstGeom>
          <a:noFill/>
        </p:spPr>
        <p:txBody>
          <a:bodyPr wrap="none" rtlCol="0">
            <a:spAutoFit/>
          </a:bodyPr>
          <a:lstStyle/>
          <a:p>
            <a:r>
              <a:rPr kumimoji="1" lang="en-US" altLang="zh-CN" sz="2000" dirty="0" smtClean="0"/>
              <a:t>- Focus on information of actual object (foreground) in the tracking box</a:t>
            </a:r>
          </a:p>
          <a:p>
            <a:pPr marL="342900" indent="-342900">
              <a:buFontTx/>
              <a:buChar char="-"/>
            </a:pPr>
            <a:endParaRPr kumimoji="1" lang="en-US" altLang="zh-CN" sz="2000" dirty="0" smtClean="0"/>
          </a:p>
          <a:p>
            <a:r>
              <a:rPr kumimoji="1" lang="en-US" altLang="zh-CN" sz="2000" dirty="0" smtClean="0"/>
              <a:t>- Using </a:t>
            </a:r>
            <a:r>
              <a:rPr lang="en-US" altLang="zh-CN" sz="2000" dirty="0"/>
              <a:t>Gaussian mixture </a:t>
            </a:r>
            <a:r>
              <a:rPr lang="en-US" altLang="zh-CN" sz="2000" dirty="0" smtClean="0"/>
              <a:t>model (</a:t>
            </a:r>
            <a:r>
              <a:rPr kumimoji="1" lang="en-US" altLang="zh-CN" sz="2000" dirty="0" smtClean="0"/>
              <a:t>GMM) to extract foreground of tracking box</a:t>
            </a:r>
          </a:p>
          <a:p>
            <a:endParaRPr kumimoji="1" lang="en-US" altLang="zh-CN" sz="2000" dirty="0" smtClean="0"/>
          </a:p>
          <a:p>
            <a:r>
              <a:rPr kumimoji="1" lang="en-US" altLang="zh-CN" sz="2000" dirty="0" smtClean="0"/>
              <a:t>- Take patch weight into consideration to make confidence evaluation</a:t>
            </a:r>
          </a:p>
          <a:p>
            <a:r>
              <a:rPr kumimoji="1" lang="en-US" altLang="zh-CN" sz="2000" dirty="0" smtClean="0"/>
              <a:t> more robust</a:t>
            </a:r>
            <a:endParaRPr kumimoji="1" lang="zh-CN" altLang="en-US" sz="2000" dirty="0"/>
          </a:p>
        </p:txBody>
      </p:sp>
      <p:pic>
        <p:nvPicPr>
          <p:cNvPr id="20" name="图片 19"/>
          <p:cNvPicPr>
            <a:picLocks noChangeAspect="1"/>
          </p:cNvPicPr>
          <p:nvPr/>
        </p:nvPicPr>
        <p:blipFill>
          <a:blip r:embed="rId4"/>
          <a:stretch>
            <a:fillRect/>
          </a:stretch>
        </p:blipFill>
        <p:spPr>
          <a:xfrm>
            <a:off x="2843808" y="1340768"/>
            <a:ext cx="425464" cy="321692"/>
          </a:xfrm>
          <a:prstGeom prst="rect">
            <a:avLst/>
          </a:prstGeom>
        </p:spPr>
      </p:pic>
      <p:pic>
        <p:nvPicPr>
          <p:cNvPr id="22" name="图片 21"/>
          <p:cNvPicPr>
            <a:picLocks noChangeAspect="1"/>
          </p:cNvPicPr>
          <p:nvPr/>
        </p:nvPicPr>
        <p:blipFill>
          <a:blip r:embed="rId5"/>
          <a:stretch>
            <a:fillRect/>
          </a:stretch>
        </p:blipFill>
        <p:spPr>
          <a:xfrm>
            <a:off x="2843808" y="1628800"/>
            <a:ext cx="425464" cy="321692"/>
          </a:xfrm>
          <a:prstGeom prst="rect">
            <a:avLst/>
          </a:prstGeom>
        </p:spPr>
      </p:pic>
      <p:pic>
        <p:nvPicPr>
          <p:cNvPr id="23" name="图片 22"/>
          <p:cNvPicPr>
            <a:picLocks noChangeAspect="1"/>
          </p:cNvPicPr>
          <p:nvPr/>
        </p:nvPicPr>
        <p:blipFill>
          <a:blip r:embed="rId6"/>
          <a:stretch>
            <a:fillRect/>
          </a:stretch>
        </p:blipFill>
        <p:spPr>
          <a:xfrm>
            <a:off x="2843808" y="1916832"/>
            <a:ext cx="425464" cy="321692"/>
          </a:xfrm>
          <a:prstGeom prst="rect">
            <a:avLst/>
          </a:prstGeom>
        </p:spPr>
      </p:pic>
      <p:pic>
        <p:nvPicPr>
          <p:cNvPr id="24" name="图片 23"/>
          <p:cNvPicPr>
            <a:picLocks noChangeAspect="1"/>
          </p:cNvPicPr>
          <p:nvPr/>
        </p:nvPicPr>
        <p:blipFill>
          <a:blip r:embed="rId7"/>
          <a:stretch>
            <a:fillRect/>
          </a:stretch>
        </p:blipFill>
        <p:spPr>
          <a:xfrm>
            <a:off x="2843808" y="2204864"/>
            <a:ext cx="425464" cy="321692"/>
          </a:xfrm>
          <a:prstGeom prst="rect">
            <a:avLst/>
          </a:prstGeom>
        </p:spPr>
      </p:pic>
    </p:spTree>
    <p:extLst>
      <p:ext uri="{BB962C8B-B14F-4D97-AF65-F5344CB8AC3E}">
        <p14:creationId xmlns:p14="http://schemas.microsoft.com/office/powerpoint/2010/main" val="1271624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900" decel="100000" fill="hold"/>
                                        <p:tgtEl>
                                          <p:spTgt spid="2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900" decel="100000" fill="hold"/>
                                        <p:tgtEl>
                                          <p:spTgt spid="2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900" decel="100000" fill="hold"/>
                                        <p:tgtEl>
                                          <p:spTgt spid="2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l"/>
            <a:r>
              <a:rPr kumimoji="1" lang="en-US" altLang="zh-CN" dirty="0"/>
              <a:t>Confidence</a:t>
            </a:r>
            <a:r>
              <a:rPr kumimoji="1" lang="zh-CN" altLang="en-US" dirty="0"/>
              <a:t> </a:t>
            </a:r>
          </a:p>
        </p:txBody>
      </p:sp>
      <p:pic>
        <p:nvPicPr>
          <p:cNvPr id="12" name="图片 11"/>
          <p:cNvPicPr>
            <a:picLocks noChangeAspect="1"/>
          </p:cNvPicPr>
          <p:nvPr/>
        </p:nvPicPr>
        <p:blipFill>
          <a:blip r:embed="rId3"/>
          <a:stretch>
            <a:fillRect/>
          </a:stretch>
        </p:blipFill>
        <p:spPr>
          <a:xfrm>
            <a:off x="6084168" y="1268760"/>
            <a:ext cx="2264211" cy="1558483"/>
          </a:xfrm>
          <a:prstGeom prst="rect">
            <a:avLst/>
          </a:prstGeom>
        </p:spPr>
      </p:pic>
      <p:pic>
        <p:nvPicPr>
          <p:cNvPr id="13" name="图片 12"/>
          <p:cNvPicPr>
            <a:picLocks noChangeAspect="1"/>
          </p:cNvPicPr>
          <p:nvPr/>
        </p:nvPicPr>
        <p:blipFill>
          <a:blip r:embed="rId4"/>
          <a:stretch>
            <a:fillRect/>
          </a:stretch>
        </p:blipFill>
        <p:spPr>
          <a:xfrm>
            <a:off x="6516216" y="2780928"/>
            <a:ext cx="1729072" cy="1039985"/>
          </a:xfrm>
          <a:prstGeom prst="rect">
            <a:avLst/>
          </a:prstGeom>
        </p:spPr>
      </p:pic>
      <p:pic>
        <p:nvPicPr>
          <p:cNvPr id="14" name="图片 13"/>
          <p:cNvPicPr>
            <a:picLocks noChangeAspect="1"/>
          </p:cNvPicPr>
          <p:nvPr/>
        </p:nvPicPr>
        <p:blipFill>
          <a:blip r:embed="rId5"/>
          <a:stretch>
            <a:fillRect/>
          </a:stretch>
        </p:blipFill>
        <p:spPr>
          <a:xfrm>
            <a:off x="611560" y="1988840"/>
            <a:ext cx="4320480" cy="660456"/>
          </a:xfrm>
          <a:prstGeom prst="rect">
            <a:avLst/>
          </a:prstGeom>
        </p:spPr>
      </p:pic>
      <p:pic>
        <p:nvPicPr>
          <p:cNvPr id="15" name="图片 14"/>
          <p:cNvPicPr>
            <a:picLocks noChangeAspect="1"/>
          </p:cNvPicPr>
          <p:nvPr/>
        </p:nvPicPr>
        <p:blipFill>
          <a:blip r:embed="rId6"/>
          <a:stretch>
            <a:fillRect/>
          </a:stretch>
        </p:blipFill>
        <p:spPr>
          <a:xfrm>
            <a:off x="467544" y="4293096"/>
            <a:ext cx="5423272" cy="795933"/>
          </a:xfrm>
          <a:prstGeom prst="rect">
            <a:avLst/>
          </a:prstGeom>
        </p:spPr>
      </p:pic>
      <p:sp>
        <p:nvSpPr>
          <p:cNvPr id="16" name="文本框 15"/>
          <p:cNvSpPr txBox="1"/>
          <p:nvPr/>
        </p:nvSpPr>
        <p:spPr>
          <a:xfrm>
            <a:off x="467544" y="1484784"/>
            <a:ext cx="5020988" cy="369332"/>
          </a:xfrm>
          <a:prstGeom prst="rect">
            <a:avLst/>
          </a:prstGeom>
          <a:noFill/>
        </p:spPr>
        <p:txBody>
          <a:bodyPr wrap="none" rtlCol="0">
            <a:spAutoFit/>
          </a:bodyPr>
          <a:lstStyle/>
          <a:p>
            <a:r>
              <a:rPr kumimoji="1" lang="en-US" altLang="zh-CN" b="1" dirty="0" smtClean="0"/>
              <a:t>Similarity</a:t>
            </a:r>
            <a:r>
              <a:rPr kumimoji="1" lang="zh-CN" altLang="en-US" b="1" dirty="0" smtClean="0"/>
              <a:t> </a:t>
            </a:r>
            <a:r>
              <a:rPr kumimoji="1" lang="en-US" altLang="zh-CN" b="1" dirty="0" smtClean="0"/>
              <a:t>between</a:t>
            </a:r>
            <a:r>
              <a:rPr kumimoji="1" lang="zh-CN" altLang="en-US" b="1" dirty="0" smtClean="0"/>
              <a:t> </a:t>
            </a:r>
            <a:r>
              <a:rPr kumimoji="1" lang="en-US" altLang="zh-CN" b="1" dirty="0" smtClean="0"/>
              <a:t>samples and candidates:</a:t>
            </a:r>
            <a:endParaRPr kumimoji="1" lang="zh-CN" altLang="en-US" b="1" dirty="0"/>
          </a:p>
        </p:txBody>
      </p:sp>
      <p:sp>
        <p:nvSpPr>
          <p:cNvPr id="17" name="文本框 16"/>
          <p:cNvSpPr txBox="1"/>
          <p:nvPr/>
        </p:nvSpPr>
        <p:spPr>
          <a:xfrm>
            <a:off x="622300" y="2755900"/>
            <a:ext cx="184666" cy="369332"/>
          </a:xfrm>
          <a:prstGeom prst="rect">
            <a:avLst/>
          </a:prstGeom>
          <a:noFill/>
        </p:spPr>
        <p:txBody>
          <a:bodyPr wrap="none" rtlCol="0">
            <a:spAutoFit/>
          </a:bodyPr>
          <a:lstStyle/>
          <a:p>
            <a:endParaRPr kumimoji="1" lang="zh-CN" altLang="en-US" dirty="0"/>
          </a:p>
        </p:txBody>
      </p:sp>
      <p:pic>
        <p:nvPicPr>
          <p:cNvPr id="18" name="图片 17" descr="屏幕快照 2015-12-06 下午8.04.5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560" y="2708920"/>
            <a:ext cx="432048" cy="357488"/>
          </a:xfrm>
          <a:prstGeom prst="rect">
            <a:avLst/>
          </a:prstGeom>
        </p:spPr>
      </p:pic>
      <p:sp>
        <p:nvSpPr>
          <p:cNvPr id="19" name="文本框 18"/>
          <p:cNvSpPr txBox="1"/>
          <p:nvPr/>
        </p:nvSpPr>
        <p:spPr>
          <a:xfrm>
            <a:off x="971600" y="2708920"/>
            <a:ext cx="2186190" cy="369332"/>
          </a:xfrm>
          <a:prstGeom prst="rect">
            <a:avLst/>
          </a:prstGeom>
          <a:noFill/>
        </p:spPr>
        <p:txBody>
          <a:bodyPr wrap="none" rtlCol="0">
            <a:spAutoFit/>
          </a:bodyPr>
          <a:lstStyle/>
          <a:p>
            <a:r>
              <a:rPr kumimoji="1" lang="en-US" altLang="zh-CN" dirty="0" smtClean="0"/>
              <a:t>: hamming distance</a:t>
            </a:r>
            <a:endParaRPr kumimoji="1" lang="zh-CN" altLang="en-US" dirty="0"/>
          </a:p>
        </p:txBody>
      </p:sp>
      <p:sp>
        <p:nvSpPr>
          <p:cNvPr id="20" name="文本框 19"/>
          <p:cNvSpPr txBox="1"/>
          <p:nvPr/>
        </p:nvSpPr>
        <p:spPr>
          <a:xfrm>
            <a:off x="467544" y="4005064"/>
            <a:ext cx="3070409" cy="369332"/>
          </a:xfrm>
          <a:prstGeom prst="rect">
            <a:avLst/>
          </a:prstGeom>
          <a:noFill/>
        </p:spPr>
        <p:txBody>
          <a:bodyPr wrap="none" rtlCol="0">
            <a:spAutoFit/>
          </a:bodyPr>
          <a:lstStyle/>
          <a:p>
            <a:r>
              <a:rPr kumimoji="1" lang="en-US" altLang="zh-CN" b="1" dirty="0" smtClean="0"/>
              <a:t>Confidence of candidates:</a:t>
            </a:r>
            <a:endParaRPr kumimoji="1" lang="zh-CN" altLang="en-US" b="1" dirty="0"/>
          </a:p>
        </p:txBody>
      </p:sp>
      <p:sp>
        <p:nvSpPr>
          <p:cNvPr id="21" name="文本框 20"/>
          <p:cNvSpPr txBox="1"/>
          <p:nvPr/>
        </p:nvSpPr>
        <p:spPr>
          <a:xfrm>
            <a:off x="6228184" y="3861048"/>
            <a:ext cx="1980267" cy="369332"/>
          </a:xfrm>
          <a:prstGeom prst="rect">
            <a:avLst/>
          </a:prstGeom>
          <a:noFill/>
        </p:spPr>
        <p:txBody>
          <a:bodyPr wrap="none" rtlCol="0">
            <a:spAutoFit/>
          </a:bodyPr>
          <a:lstStyle/>
          <a:p>
            <a:r>
              <a:rPr kumimoji="1" lang="en-US" altLang="zh-CN" b="1" dirty="0" smtClean="0"/>
              <a:t>Confidence map</a:t>
            </a:r>
            <a:endParaRPr kumimoji="1" lang="zh-CN" altLang="en-US" b="1" dirty="0"/>
          </a:p>
        </p:txBody>
      </p:sp>
      <p:pic>
        <p:nvPicPr>
          <p:cNvPr id="23" name="图片 22"/>
          <p:cNvPicPr>
            <a:picLocks noChangeAspect="1"/>
          </p:cNvPicPr>
          <p:nvPr/>
        </p:nvPicPr>
        <p:blipFill>
          <a:blip r:embed="rId8"/>
          <a:stretch>
            <a:fillRect/>
          </a:stretch>
        </p:blipFill>
        <p:spPr>
          <a:xfrm>
            <a:off x="611560" y="3284984"/>
            <a:ext cx="333662" cy="287784"/>
          </a:xfrm>
          <a:prstGeom prst="rect">
            <a:avLst/>
          </a:prstGeom>
        </p:spPr>
      </p:pic>
      <p:sp>
        <p:nvSpPr>
          <p:cNvPr id="24" name="文本框 23"/>
          <p:cNvSpPr txBox="1"/>
          <p:nvPr/>
        </p:nvSpPr>
        <p:spPr>
          <a:xfrm>
            <a:off x="971600" y="3212976"/>
            <a:ext cx="4470169" cy="369332"/>
          </a:xfrm>
          <a:prstGeom prst="rect">
            <a:avLst/>
          </a:prstGeom>
          <a:noFill/>
        </p:spPr>
        <p:txBody>
          <a:bodyPr wrap="none" rtlCol="0">
            <a:spAutoFit/>
          </a:bodyPr>
          <a:lstStyle/>
          <a:p>
            <a:r>
              <a:rPr kumimoji="1" lang="en-US" altLang="zh-CN" dirty="0" smtClean="0"/>
              <a:t>: foreground weight of patch </a:t>
            </a:r>
            <a:r>
              <a:rPr kumimoji="1" lang="en-US" altLang="zh-CN" dirty="0" err="1" smtClean="0"/>
              <a:t>i</a:t>
            </a:r>
            <a:r>
              <a:rPr kumimoji="1" lang="en-US" altLang="zh-CN" dirty="0" smtClean="0"/>
              <a:t> at t-</a:t>
            </a:r>
            <a:r>
              <a:rPr kumimoji="1" lang="en-US" altLang="zh-CN" dirty="0" err="1" smtClean="0"/>
              <a:t>th</a:t>
            </a:r>
            <a:r>
              <a:rPr kumimoji="1" lang="en-US" altLang="zh-CN" dirty="0" smtClean="0"/>
              <a:t> frame</a:t>
            </a:r>
            <a:endParaRPr kumimoji="1" lang="zh-CN" altLang="en-US" dirty="0"/>
          </a:p>
        </p:txBody>
      </p:sp>
      <p:pic>
        <p:nvPicPr>
          <p:cNvPr id="26" name="图片 25" descr="屏幕快照 2015-12-06 下午8.18.0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560" y="5085184"/>
            <a:ext cx="310864" cy="216024"/>
          </a:xfrm>
          <a:prstGeom prst="rect">
            <a:avLst/>
          </a:prstGeom>
        </p:spPr>
      </p:pic>
      <p:pic>
        <p:nvPicPr>
          <p:cNvPr id="27" name="图片 26" descr="屏幕快照 2015-12-06 下午8.18.2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560" y="5445224"/>
            <a:ext cx="325836" cy="220906"/>
          </a:xfrm>
          <a:prstGeom prst="rect">
            <a:avLst/>
          </a:prstGeom>
        </p:spPr>
      </p:pic>
      <p:sp>
        <p:nvSpPr>
          <p:cNvPr id="28" name="文本框 27"/>
          <p:cNvSpPr txBox="1"/>
          <p:nvPr/>
        </p:nvSpPr>
        <p:spPr>
          <a:xfrm>
            <a:off x="1043608" y="5013176"/>
            <a:ext cx="3507729" cy="369332"/>
          </a:xfrm>
          <a:prstGeom prst="rect">
            <a:avLst/>
          </a:prstGeom>
          <a:noFill/>
        </p:spPr>
        <p:txBody>
          <a:bodyPr wrap="none" rtlCol="0">
            <a:spAutoFit/>
          </a:bodyPr>
          <a:lstStyle/>
          <a:p>
            <a:r>
              <a:rPr kumimoji="1" lang="en-US" altLang="zh-CN" dirty="0" smtClean="0"/>
              <a:t>: the number of positive samples</a:t>
            </a:r>
            <a:endParaRPr kumimoji="1" lang="zh-CN" altLang="en-US" dirty="0"/>
          </a:p>
        </p:txBody>
      </p:sp>
      <p:sp>
        <p:nvSpPr>
          <p:cNvPr id="29" name="文本框 28"/>
          <p:cNvSpPr txBox="1"/>
          <p:nvPr/>
        </p:nvSpPr>
        <p:spPr>
          <a:xfrm>
            <a:off x="1043608" y="5373216"/>
            <a:ext cx="3597785" cy="369332"/>
          </a:xfrm>
          <a:prstGeom prst="rect">
            <a:avLst/>
          </a:prstGeom>
          <a:noFill/>
        </p:spPr>
        <p:txBody>
          <a:bodyPr wrap="none" rtlCol="0">
            <a:spAutoFit/>
          </a:bodyPr>
          <a:lstStyle/>
          <a:p>
            <a:r>
              <a:rPr kumimoji="1" lang="en-US" altLang="zh-CN" dirty="0" smtClean="0"/>
              <a:t>: the number of negative samples</a:t>
            </a:r>
            <a:endParaRPr kumimoji="1" lang="zh-CN" altLang="en-US" dirty="0"/>
          </a:p>
        </p:txBody>
      </p:sp>
      <p:pic>
        <p:nvPicPr>
          <p:cNvPr id="31" name="图片 30" descr="屏幕快照 2015-12-06 下午8.37.57.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1561" y="3717032"/>
            <a:ext cx="221784" cy="262639"/>
          </a:xfrm>
          <a:prstGeom prst="rect">
            <a:avLst/>
          </a:prstGeom>
        </p:spPr>
      </p:pic>
      <p:sp>
        <p:nvSpPr>
          <p:cNvPr id="32" name="文本框 31"/>
          <p:cNvSpPr txBox="1"/>
          <p:nvPr/>
        </p:nvSpPr>
        <p:spPr>
          <a:xfrm>
            <a:off x="971600" y="3645024"/>
            <a:ext cx="2366078" cy="369332"/>
          </a:xfrm>
          <a:prstGeom prst="rect">
            <a:avLst/>
          </a:prstGeom>
          <a:noFill/>
        </p:spPr>
        <p:txBody>
          <a:bodyPr wrap="none" rtlCol="0">
            <a:spAutoFit/>
          </a:bodyPr>
          <a:lstStyle/>
          <a:p>
            <a:r>
              <a:rPr kumimoji="1" lang="en-US" altLang="zh-CN" dirty="0" smtClean="0"/>
              <a:t>: total pixel of a patch</a:t>
            </a:r>
            <a:endParaRPr kumimoji="1" lang="zh-CN" altLang="en-US" dirty="0"/>
          </a:p>
        </p:txBody>
      </p:sp>
      <p:pic>
        <p:nvPicPr>
          <p:cNvPr id="34" name="图片 33" descr="屏幕快照 2015-12-06 下午9.01.44.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7544" y="6165304"/>
            <a:ext cx="4305300" cy="520700"/>
          </a:xfrm>
          <a:prstGeom prst="rect">
            <a:avLst/>
          </a:prstGeom>
        </p:spPr>
      </p:pic>
      <p:sp>
        <p:nvSpPr>
          <p:cNvPr id="35" name="文本框 34"/>
          <p:cNvSpPr txBox="1"/>
          <p:nvPr/>
        </p:nvSpPr>
        <p:spPr>
          <a:xfrm>
            <a:off x="467544" y="5805264"/>
            <a:ext cx="1685189" cy="369332"/>
          </a:xfrm>
          <a:prstGeom prst="rect">
            <a:avLst/>
          </a:prstGeom>
          <a:noFill/>
        </p:spPr>
        <p:txBody>
          <a:bodyPr wrap="none" rtlCol="0">
            <a:spAutoFit/>
          </a:bodyPr>
          <a:lstStyle/>
          <a:p>
            <a:r>
              <a:rPr kumimoji="1" lang="en-US" altLang="zh-CN" b="1" dirty="0" smtClean="0"/>
              <a:t>New location: </a:t>
            </a:r>
            <a:endParaRPr kumimoji="1" lang="zh-CN" altLang="en-US" b="1" dirty="0"/>
          </a:p>
        </p:txBody>
      </p:sp>
    </p:spTree>
    <p:extLst>
      <p:ext uri="{BB962C8B-B14F-4D97-AF65-F5344CB8AC3E}">
        <p14:creationId xmlns:p14="http://schemas.microsoft.com/office/powerpoint/2010/main" val="2310351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1143000"/>
          </a:xfrm>
        </p:spPr>
        <p:txBody>
          <a:bodyPr/>
          <a:lstStyle/>
          <a:p>
            <a:pPr lvl="1" algn="l"/>
            <a:r>
              <a:rPr kumimoji="1" lang="en-US" altLang="zh-CN" b="1" dirty="0" smtClean="0"/>
              <a:t/>
            </a:r>
            <a:br>
              <a:rPr kumimoji="1" lang="en-US" altLang="zh-CN" b="1" dirty="0" smtClean="0"/>
            </a:br>
            <a:r>
              <a:rPr kumimoji="1" lang="en-US" altLang="zh-CN" b="1" dirty="0" smtClean="0"/>
              <a:t>Online </a:t>
            </a:r>
            <a:r>
              <a:rPr kumimoji="1" lang="en-US" altLang="zh-CN" b="1" dirty="0"/>
              <a:t>foreground learning</a:t>
            </a:r>
            <a:br>
              <a:rPr kumimoji="1" lang="en-US" altLang="zh-CN" b="1" dirty="0"/>
            </a:br>
            <a:endParaRPr kumimoji="1" lang="zh-CN" altLang="en-US" b="1" dirty="0"/>
          </a:p>
        </p:txBody>
      </p:sp>
      <p:pic>
        <p:nvPicPr>
          <p:cNvPr id="4"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074" r="2074"/>
          <a:stretch>
            <a:fillRect/>
          </a:stretch>
        </p:blipFill>
        <p:spPr bwMode="auto">
          <a:xfrm>
            <a:off x="3923928" y="1124744"/>
            <a:ext cx="5040560" cy="2772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a:blip r:embed="rId4"/>
          <a:stretch>
            <a:fillRect/>
          </a:stretch>
        </p:blipFill>
        <p:spPr>
          <a:xfrm>
            <a:off x="539552" y="1916832"/>
            <a:ext cx="2314546" cy="648072"/>
          </a:xfrm>
          <a:prstGeom prst="rect">
            <a:avLst/>
          </a:prstGeom>
        </p:spPr>
      </p:pic>
      <p:pic>
        <p:nvPicPr>
          <p:cNvPr id="8" name="图片 7"/>
          <p:cNvPicPr>
            <a:picLocks noChangeAspect="1"/>
          </p:cNvPicPr>
          <p:nvPr/>
        </p:nvPicPr>
        <p:blipFill>
          <a:blip r:embed="rId5"/>
          <a:stretch>
            <a:fillRect/>
          </a:stretch>
        </p:blipFill>
        <p:spPr>
          <a:xfrm>
            <a:off x="611560" y="4293096"/>
            <a:ext cx="2304256" cy="688149"/>
          </a:xfrm>
          <a:prstGeom prst="rect">
            <a:avLst/>
          </a:prstGeom>
        </p:spPr>
      </p:pic>
      <p:pic>
        <p:nvPicPr>
          <p:cNvPr id="9" name="图片 8" descr="屏幕快照 2015-12-05 上午12.28.5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52" y="5445224"/>
            <a:ext cx="3168352" cy="540135"/>
          </a:xfrm>
          <a:prstGeom prst="rect">
            <a:avLst/>
          </a:prstGeom>
        </p:spPr>
      </p:pic>
      <p:sp>
        <p:nvSpPr>
          <p:cNvPr id="3" name="文本框 2"/>
          <p:cNvSpPr txBox="1"/>
          <p:nvPr/>
        </p:nvSpPr>
        <p:spPr>
          <a:xfrm>
            <a:off x="395536" y="1484784"/>
            <a:ext cx="2650034" cy="400110"/>
          </a:xfrm>
          <a:prstGeom prst="rect">
            <a:avLst/>
          </a:prstGeom>
          <a:noFill/>
        </p:spPr>
        <p:txBody>
          <a:bodyPr wrap="none" rtlCol="0">
            <a:spAutoFit/>
          </a:bodyPr>
          <a:lstStyle/>
          <a:p>
            <a:r>
              <a:rPr kumimoji="1" lang="en-US" altLang="zh-CN" sz="2000" b="1" dirty="0" smtClean="0"/>
              <a:t>Current pixel weight</a:t>
            </a:r>
            <a:endParaRPr kumimoji="1" lang="zh-CN" altLang="en-US" sz="2000" b="1" dirty="0"/>
          </a:p>
        </p:txBody>
      </p:sp>
      <p:sp>
        <p:nvSpPr>
          <p:cNvPr id="5" name="文本框 4"/>
          <p:cNvSpPr txBox="1"/>
          <p:nvPr/>
        </p:nvSpPr>
        <p:spPr>
          <a:xfrm>
            <a:off x="539552" y="3933056"/>
            <a:ext cx="2749596" cy="400110"/>
          </a:xfrm>
          <a:prstGeom prst="rect">
            <a:avLst/>
          </a:prstGeom>
          <a:noFill/>
        </p:spPr>
        <p:txBody>
          <a:bodyPr wrap="none" rtlCol="0">
            <a:spAutoFit/>
          </a:bodyPr>
          <a:lstStyle/>
          <a:p>
            <a:r>
              <a:rPr kumimoji="1" lang="en-US" altLang="zh-CN" sz="2000" b="1" dirty="0" smtClean="0"/>
              <a:t>Current patch weight</a:t>
            </a:r>
            <a:endParaRPr kumimoji="1" lang="zh-CN" altLang="en-US" sz="2000" b="1" dirty="0"/>
          </a:p>
        </p:txBody>
      </p:sp>
      <p:sp>
        <p:nvSpPr>
          <p:cNvPr id="10" name="文本框 9"/>
          <p:cNvSpPr txBox="1"/>
          <p:nvPr/>
        </p:nvSpPr>
        <p:spPr>
          <a:xfrm>
            <a:off x="539552" y="5013176"/>
            <a:ext cx="2692614" cy="400110"/>
          </a:xfrm>
          <a:prstGeom prst="rect">
            <a:avLst/>
          </a:prstGeom>
          <a:noFill/>
        </p:spPr>
        <p:txBody>
          <a:bodyPr wrap="none" rtlCol="0">
            <a:spAutoFit/>
          </a:bodyPr>
          <a:lstStyle/>
          <a:p>
            <a:r>
              <a:rPr kumimoji="1" lang="en-US" altLang="zh-CN" sz="2000" b="1" dirty="0" smtClean="0"/>
              <a:t>Update patch weight</a:t>
            </a:r>
            <a:endParaRPr kumimoji="1" lang="zh-CN" altLang="en-US" sz="2000" b="1" dirty="0"/>
          </a:p>
        </p:txBody>
      </p:sp>
      <p:pic>
        <p:nvPicPr>
          <p:cNvPr id="13" name="图片 12" descr="屏幕快照 2015-12-06 下午5.53.2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032" y="4365104"/>
            <a:ext cx="3024336" cy="1985669"/>
          </a:xfrm>
          <a:prstGeom prst="rect">
            <a:avLst/>
          </a:prstGeom>
        </p:spPr>
      </p:pic>
      <p:pic>
        <p:nvPicPr>
          <p:cNvPr id="17" name="图片 16" descr="屏幕快照 2015-12-06 下午5.58.1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568" y="3212976"/>
            <a:ext cx="218877" cy="167376"/>
          </a:xfrm>
          <a:prstGeom prst="rect">
            <a:avLst/>
          </a:prstGeom>
        </p:spPr>
      </p:pic>
      <p:pic>
        <p:nvPicPr>
          <p:cNvPr id="18" name="图片 17" descr="屏幕快照 2015-12-06 下午5.57.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568" y="2564904"/>
            <a:ext cx="288031" cy="230425"/>
          </a:xfrm>
          <a:prstGeom prst="rect">
            <a:avLst/>
          </a:prstGeom>
        </p:spPr>
      </p:pic>
      <p:pic>
        <p:nvPicPr>
          <p:cNvPr id="19" name="图片 18" descr="屏幕快照 2015-12-06 下午5.58.0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569" y="2852936"/>
            <a:ext cx="270750" cy="216024"/>
          </a:xfrm>
          <a:prstGeom prst="rect">
            <a:avLst/>
          </a:prstGeom>
        </p:spPr>
      </p:pic>
      <p:sp>
        <p:nvSpPr>
          <p:cNvPr id="20" name="文本框 19"/>
          <p:cNvSpPr txBox="1"/>
          <p:nvPr/>
        </p:nvSpPr>
        <p:spPr>
          <a:xfrm>
            <a:off x="971600" y="2492896"/>
            <a:ext cx="1519066" cy="338554"/>
          </a:xfrm>
          <a:prstGeom prst="rect">
            <a:avLst/>
          </a:prstGeom>
          <a:noFill/>
        </p:spPr>
        <p:txBody>
          <a:bodyPr wrap="none" rtlCol="0">
            <a:spAutoFit/>
          </a:bodyPr>
          <a:lstStyle/>
          <a:p>
            <a:r>
              <a:rPr kumimoji="1" lang="en-US" altLang="zh-CN" sz="1600" dirty="0" smtClean="0"/>
              <a:t>: weight center</a:t>
            </a:r>
            <a:endParaRPr kumimoji="1" lang="zh-CN" altLang="en-US" sz="1600" dirty="0"/>
          </a:p>
        </p:txBody>
      </p:sp>
      <p:sp>
        <p:nvSpPr>
          <p:cNvPr id="21" name="文本框 20"/>
          <p:cNvSpPr txBox="1"/>
          <p:nvPr/>
        </p:nvSpPr>
        <p:spPr>
          <a:xfrm>
            <a:off x="971600" y="2780928"/>
            <a:ext cx="2306140" cy="338554"/>
          </a:xfrm>
          <a:prstGeom prst="rect">
            <a:avLst/>
          </a:prstGeom>
          <a:noFill/>
        </p:spPr>
        <p:txBody>
          <a:bodyPr wrap="none" rtlCol="0">
            <a:spAutoFit/>
          </a:bodyPr>
          <a:lstStyle/>
          <a:p>
            <a:r>
              <a:rPr kumimoji="1" lang="en-US" altLang="zh-CN" sz="1600" dirty="0" smtClean="0"/>
              <a:t>: pixel center of a patch</a:t>
            </a:r>
            <a:endParaRPr kumimoji="1" lang="zh-CN" altLang="en-US" sz="1600" dirty="0"/>
          </a:p>
        </p:txBody>
      </p:sp>
      <p:sp>
        <p:nvSpPr>
          <p:cNvPr id="22" name="文本框 21"/>
          <p:cNvSpPr txBox="1"/>
          <p:nvPr/>
        </p:nvSpPr>
        <p:spPr>
          <a:xfrm>
            <a:off x="971600" y="3140968"/>
            <a:ext cx="2807680" cy="338554"/>
          </a:xfrm>
          <a:prstGeom prst="rect">
            <a:avLst/>
          </a:prstGeom>
          <a:noFill/>
        </p:spPr>
        <p:txBody>
          <a:bodyPr wrap="none" rtlCol="0">
            <a:spAutoFit/>
          </a:bodyPr>
          <a:lstStyle/>
          <a:p>
            <a:r>
              <a:rPr kumimoji="1" lang="en-US" altLang="zh-CN" sz="1600" dirty="0" smtClean="0"/>
              <a:t>: receptive</a:t>
            </a:r>
            <a:r>
              <a:rPr kumimoji="1" lang="zh-CN" altLang="en-US" sz="1600" dirty="0" smtClean="0"/>
              <a:t> </a:t>
            </a:r>
            <a:r>
              <a:rPr kumimoji="1" lang="en-US" altLang="zh-CN" sz="1600" dirty="0" smtClean="0"/>
              <a:t>field</a:t>
            </a:r>
            <a:r>
              <a:rPr kumimoji="1" lang="zh-CN" altLang="en-US" sz="1600" dirty="0" smtClean="0"/>
              <a:t> </a:t>
            </a:r>
            <a:r>
              <a:rPr kumimoji="1" lang="en-US" altLang="zh-CN" sz="1600" dirty="0" smtClean="0"/>
              <a:t>control factor</a:t>
            </a:r>
            <a:endParaRPr kumimoji="1" lang="zh-CN" altLang="en-US" sz="1600" dirty="0"/>
          </a:p>
        </p:txBody>
      </p:sp>
      <p:sp>
        <p:nvSpPr>
          <p:cNvPr id="23" name="文本框 22"/>
          <p:cNvSpPr txBox="1"/>
          <p:nvPr/>
        </p:nvSpPr>
        <p:spPr>
          <a:xfrm>
            <a:off x="4716016" y="6237312"/>
            <a:ext cx="3775756" cy="369332"/>
          </a:xfrm>
          <a:prstGeom prst="rect">
            <a:avLst/>
          </a:prstGeom>
          <a:noFill/>
        </p:spPr>
        <p:txBody>
          <a:bodyPr wrap="none" rtlCol="0">
            <a:spAutoFit/>
          </a:bodyPr>
          <a:lstStyle/>
          <a:p>
            <a:r>
              <a:rPr kumimoji="1" lang="en-US" altLang="zh-CN" b="1" dirty="0" smtClean="0"/>
              <a:t>Dynamic foreground weight map</a:t>
            </a:r>
            <a:endParaRPr kumimoji="1" lang="zh-CN" altLang="en-US" b="1" dirty="0"/>
          </a:p>
        </p:txBody>
      </p:sp>
      <p:sp>
        <p:nvSpPr>
          <p:cNvPr id="24" name="文本框 23"/>
          <p:cNvSpPr txBox="1"/>
          <p:nvPr/>
        </p:nvSpPr>
        <p:spPr>
          <a:xfrm>
            <a:off x="4860032" y="3933056"/>
            <a:ext cx="3365713" cy="369332"/>
          </a:xfrm>
          <a:prstGeom prst="rect">
            <a:avLst/>
          </a:prstGeom>
          <a:noFill/>
        </p:spPr>
        <p:txBody>
          <a:bodyPr wrap="none" rtlCol="0">
            <a:spAutoFit/>
          </a:bodyPr>
          <a:lstStyle/>
          <a:p>
            <a:r>
              <a:rPr kumimoji="1" lang="en-US" altLang="zh-CN" b="1" dirty="0" smtClean="0"/>
              <a:t>Receptive field control factor</a:t>
            </a:r>
            <a:endParaRPr kumimoji="1" lang="zh-CN" altLang="en-US" b="1" dirty="0"/>
          </a:p>
        </p:txBody>
      </p:sp>
      <p:pic>
        <p:nvPicPr>
          <p:cNvPr id="25" name="图片 24" descr="屏幕快照 2015-12-06 下午8.27.3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568" y="5949280"/>
            <a:ext cx="216024" cy="301124"/>
          </a:xfrm>
          <a:prstGeom prst="rect">
            <a:avLst/>
          </a:prstGeom>
        </p:spPr>
      </p:pic>
      <p:sp>
        <p:nvSpPr>
          <p:cNvPr id="26" name="文本框 25"/>
          <p:cNvSpPr txBox="1"/>
          <p:nvPr/>
        </p:nvSpPr>
        <p:spPr>
          <a:xfrm>
            <a:off x="899592" y="5877272"/>
            <a:ext cx="1596148" cy="369332"/>
          </a:xfrm>
          <a:prstGeom prst="rect">
            <a:avLst/>
          </a:prstGeom>
          <a:noFill/>
        </p:spPr>
        <p:txBody>
          <a:bodyPr wrap="none" rtlCol="0">
            <a:spAutoFit/>
          </a:bodyPr>
          <a:lstStyle/>
          <a:p>
            <a:r>
              <a:rPr kumimoji="1" lang="en-US" altLang="zh-CN" dirty="0" smtClean="0"/>
              <a:t>: learning rate</a:t>
            </a:r>
            <a:endParaRPr kumimoji="1" lang="zh-CN" altLang="en-US" dirty="0"/>
          </a:p>
        </p:txBody>
      </p:sp>
      <p:sp>
        <p:nvSpPr>
          <p:cNvPr id="27" name="文本框 26"/>
          <p:cNvSpPr txBox="1"/>
          <p:nvPr/>
        </p:nvSpPr>
        <p:spPr>
          <a:xfrm>
            <a:off x="971600" y="3429000"/>
            <a:ext cx="2089134" cy="338554"/>
          </a:xfrm>
          <a:prstGeom prst="rect">
            <a:avLst/>
          </a:prstGeom>
          <a:noFill/>
        </p:spPr>
        <p:txBody>
          <a:bodyPr wrap="none" rtlCol="0">
            <a:spAutoFit/>
          </a:bodyPr>
          <a:lstStyle/>
          <a:p>
            <a:r>
              <a:rPr kumimoji="1" lang="en-US" altLang="zh-CN" sz="1600" dirty="0" smtClean="0"/>
              <a:t>: normalization</a:t>
            </a:r>
            <a:r>
              <a:rPr kumimoji="1" lang="zh-CN" altLang="en-US" sz="1600" dirty="0" smtClean="0"/>
              <a:t> </a:t>
            </a:r>
            <a:r>
              <a:rPr kumimoji="1" lang="en-US" altLang="zh-CN" sz="1600" dirty="0" smtClean="0"/>
              <a:t>factor</a:t>
            </a:r>
            <a:endParaRPr kumimoji="1" lang="zh-CN" altLang="en-US" sz="1600" dirty="0"/>
          </a:p>
        </p:txBody>
      </p:sp>
      <p:pic>
        <p:nvPicPr>
          <p:cNvPr id="28" name="图片 27" descr="屏幕快照 2015-12-06 下午8.31.10.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3568" y="3501008"/>
            <a:ext cx="168604" cy="203317"/>
          </a:xfrm>
          <a:prstGeom prst="rect">
            <a:avLst/>
          </a:prstGeom>
        </p:spPr>
      </p:pic>
    </p:spTree>
    <p:extLst>
      <p:ext uri="{BB962C8B-B14F-4D97-AF65-F5344CB8AC3E}">
        <p14:creationId xmlns:p14="http://schemas.microsoft.com/office/powerpoint/2010/main" val="15539715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smtClean="0"/>
              <a:t>Experiment Results</a:t>
            </a:r>
            <a:endParaRPr kumimoji="1" lang="zh-CN" altLang="en-US" dirty="0"/>
          </a:p>
        </p:txBody>
      </p:sp>
      <p:sp>
        <p:nvSpPr>
          <p:cNvPr id="3" name="内容占位符 2"/>
          <p:cNvSpPr>
            <a:spLocks noGrp="1"/>
          </p:cNvSpPr>
          <p:nvPr>
            <p:ph idx="1"/>
          </p:nvPr>
        </p:nvSpPr>
        <p:spPr>
          <a:xfrm>
            <a:off x="457200" y="1600200"/>
            <a:ext cx="8686800" cy="4853136"/>
          </a:xfrm>
        </p:spPr>
        <p:txBody>
          <a:bodyPr/>
          <a:lstStyle/>
          <a:p>
            <a:pPr>
              <a:buFontTx/>
              <a:buChar char="-"/>
            </a:pPr>
            <a:r>
              <a:rPr kumimoji="1" lang="en-US" altLang="zh-CN" sz="2400" dirty="0" smtClean="0">
                <a:solidFill>
                  <a:srgbClr val="FF0000"/>
                </a:solidFill>
              </a:rPr>
              <a:t>20</a:t>
            </a:r>
            <a:r>
              <a:rPr kumimoji="1" lang="en-US" altLang="zh-CN" sz="2400" dirty="0" smtClean="0"/>
              <a:t> FPS in C++</a:t>
            </a:r>
          </a:p>
          <a:p>
            <a:pPr>
              <a:buFontTx/>
              <a:buChar char="-"/>
            </a:pPr>
            <a:r>
              <a:rPr kumimoji="1" lang="en-US" altLang="zh-CN" sz="2400" dirty="0" smtClean="0"/>
              <a:t>Not need to specifically tune parameter</a:t>
            </a:r>
          </a:p>
          <a:p>
            <a:pPr>
              <a:buFontTx/>
              <a:buChar char="-"/>
            </a:pPr>
            <a:r>
              <a:rPr kumimoji="1" lang="en-US" altLang="zh-CN" sz="2400" dirty="0" smtClean="0">
                <a:solidFill>
                  <a:srgbClr val="FF0000"/>
                </a:solidFill>
              </a:rPr>
              <a:t>15</a:t>
            </a:r>
            <a:r>
              <a:rPr kumimoji="1" lang="en-US" altLang="zh-CN" sz="2400" dirty="0" smtClean="0"/>
              <a:t> state-of-the-art compared trackers and </a:t>
            </a:r>
            <a:r>
              <a:rPr kumimoji="1" lang="en-US" altLang="zh-CN" sz="2400" dirty="0" smtClean="0">
                <a:solidFill>
                  <a:srgbClr val="FF0000"/>
                </a:solidFill>
              </a:rPr>
              <a:t>24</a:t>
            </a:r>
            <a:r>
              <a:rPr kumimoji="1" lang="en-US" altLang="zh-CN" sz="2400" dirty="0" smtClean="0"/>
              <a:t> representative challenging sequences with different attributes from visual tracking benchmark.</a:t>
            </a:r>
          </a:p>
          <a:p>
            <a:pPr>
              <a:buFontTx/>
              <a:buChar char="-"/>
            </a:pPr>
            <a:r>
              <a:rPr kumimoji="1" lang="en-US" altLang="zh-CN" sz="2400" dirty="0"/>
              <a:t>Robust to various challenges</a:t>
            </a:r>
          </a:p>
          <a:p>
            <a:pPr lvl="1">
              <a:buFont typeface="Wingdings" charset="2"/>
              <a:buChar char="p"/>
            </a:pPr>
            <a:r>
              <a:rPr kumimoji="1" lang="en-US" altLang="zh-CN" sz="2400" dirty="0"/>
              <a:t>Background clutters</a:t>
            </a:r>
          </a:p>
          <a:p>
            <a:pPr lvl="1">
              <a:buFont typeface="Wingdings" charset="2"/>
              <a:buChar char="p"/>
            </a:pPr>
            <a:r>
              <a:rPr kumimoji="1" lang="en-US" altLang="zh-CN" sz="2400" dirty="0"/>
              <a:t>Fast motion &amp; Motion </a:t>
            </a:r>
            <a:r>
              <a:rPr kumimoji="1" lang="en-US" altLang="zh-CN" sz="2400" dirty="0" smtClean="0"/>
              <a:t>blur</a:t>
            </a:r>
            <a:endParaRPr kumimoji="1" lang="en-US" altLang="zh-CN" sz="2400" dirty="0"/>
          </a:p>
          <a:p>
            <a:pPr lvl="1">
              <a:buFont typeface="Wingdings" charset="2"/>
              <a:buChar char="p"/>
            </a:pPr>
            <a:r>
              <a:rPr kumimoji="1" lang="en-US" altLang="zh-CN" sz="2400" dirty="0"/>
              <a:t>In-Plane &amp; Out-of-Plane r</a:t>
            </a:r>
            <a:r>
              <a:rPr kumimoji="1" lang="en-US" altLang="zh-CN" sz="2400" dirty="0" smtClean="0"/>
              <a:t>otation</a:t>
            </a:r>
            <a:endParaRPr kumimoji="1" lang="en-US" altLang="zh-CN" sz="2400" dirty="0"/>
          </a:p>
          <a:p>
            <a:pPr lvl="1">
              <a:buFont typeface="Wingdings" charset="2"/>
              <a:buChar char="p"/>
            </a:pPr>
            <a:r>
              <a:rPr kumimoji="1" lang="en-US" altLang="zh-CN" sz="2400" dirty="0"/>
              <a:t>Occlusion</a:t>
            </a:r>
          </a:p>
          <a:p>
            <a:pPr lvl="1">
              <a:buFont typeface="Wingdings" charset="2"/>
              <a:buChar char="p"/>
            </a:pPr>
            <a:r>
              <a:rPr kumimoji="1" lang="en-US" altLang="zh-CN" sz="2400" dirty="0"/>
              <a:t>Scale &amp; Pose variation</a:t>
            </a:r>
          </a:p>
          <a:p>
            <a:pPr lvl="1">
              <a:buFont typeface="Wingdings" charset="2"/>
              <a:buChar char="p"/>
            </a:pPr>
            <a:r>
              <a:rPr kumimoji="1" lang="en-US" altLang="zh-CN" sz="2400" dirty="0"/>
              <a:t>Severe illumination changes</a:t>
            </a:r>
            <a:endParaRPr kumimoji="1" lang="zh-CN" altLang="en-US" sz="2400" dirty="0"/>
          </a:p>
        </p:txBody>
      </p:sp>
    </p:spTree>
    <p:extLst>
      <p:ext uri="{BB962C8B-B14F-4D97-AF65-F5344CB8AC3E}">
        <p14:creationId xmlns:p14="http://schemas.microsoft.com/office/powerpoint/2010/main" val="20721877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a:t>Experiment Results</a:t>
            </a:r>
            <a:endParaRPr kumimoji="1" lang="zh-CN" altLang="en-US" dirty="0"/>
          </a:p>
        </p:txBody>
      </p:sp>
    </p:spTree>
    <p:extLst>
      <p:ext uri="{BB962C8B-B14F-4D97-AF65-F5344CB8AC3E}">
        <p14:creationId xmlns:p14="http://schemas.microsoft.com/office/powerpoint/2010/main" val="16596066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Quantitative</a:t>
            </a:r>
            <a:r>
              <a:rPr lang="zh-CN" altLang="en-US" dirty="0"/>
              <a:t> </a:t>
            </a:r>
            <a:r>
              <a:rPr lang="en-US" altLang="zh-CN" dirty="0"/>
              <a:t>Evaluation</a:t>
            </a:r>
            <a:endParaRPr kumimoji="1" lang="zh-CN" altLang="en-US" dirty="0"/>
          </a:p>
        </p:txBody>
      </p:sp>
      <p:pic>
        <p:nvPicPr>
          <p:cNvPr id="4" name="Content Placeholder 3"/>
          <p:cNvPicPr>
            <a:picLocks noChangeAspect="1"/>
          </p:cNvPicPr>
          <p:nvPr/>
        </p:nvPicPr>
        <p:blipFill>
          <a:blip r:embed="rId2"/>
          <a:stretch>
            <a:fillRect/>
          </a:stretch>
        </p:blipFill>
        <p:spPr bwMode="auto">
          <a:xfrm>
            <a:off x="539552" y="1412776"/>
            <a:ext cx="7886700" cy="1779425"/>
          </a:xfrm>
          <a:prstGeom prst="rect">
            <a:avLst/>
          </a:prstGeom>
          <a:noFill/>
          <a:ln w="9525">
            <a:noFill/>
            <a:miter lim="800000"/>
            <a:headEnd/>
            <a:tailEnd/>
          </a:ln>
        </p:spPr>
      </p:pic>
      <p:sp>
        <p:nvSpPr>
          <p:cNvPr id="5" name="文本框 4"/>
          <p:cNvSpPr txBox="1"/>
          <p:nvPr/>
        </p:nvSpPr>
        <p:spPr>
          <a:xfrm>
            <a:off x="467544" y="3501008"/>
            <a:ext cx="8352928" cy="3416320"/>
          </a:xfrm>
          <a:prstGeom prst="rect">
            <a:avLst/>
          </a:prstGeom>
          <a:noFill/>
        </p:spPr>
        <p:txBody>
          <a:bodyPr wrap="square" rtlCol="0">
            <a:spAutoFit/>
          </a:bodyPr>
          <a:lstStyle/>
          <a:p>
            <a:pPr marL="0" indent="0">
              <a:buNone/>
            </a:pPr>
            <a:r>
              <a:rPr kumimoji="1" lang="en-US" altLang="zh-CN" b="1" dirty="0" smtClean="0"/>
              <a:t>Evaluation metrics:</a:t>
            </a:r>
          </a:p>
          <a:p>
            <a:pPr marL="0" indent="0">
              <a:buNone/>
            </a:pPr>
            <a:endParaRPr kumimoji="1" lang="en-US" altLang="zh-CN" dirty="0" smtClean="0"/>
          </a:p>
          <a:p>
            <a:pPr marL="0" indent="0">
              <a:buNone/>
            </a:pPr>
            <a:r>
              <a:rPr kumimoji="1" lang="en-US" altLang="zh-CN" dirty="0" smtClean="0"/>
              <a:t>DP</a:t>
            </a:r>
            <a:r>
              <a:rPr kumimoji="1" lang="en-US" altLang="zh-CN" dirty="0"/>
              <a:t>: </a:t>
            </a:r>
            <a:r>
              <a:rPr lang="en-US" altLang="zh-CN" dirty="0"/>
              <a:t>distance </a:t>
            </a:r>
            <a:r>
              <a:rPr lang="en-US" altLang="zh-CN" dirty="0" smtClean="0"/>
              <a:t>precision, the </a:t>
            </a:r>
            <a:r>
              <a:rPr lang="en-US" altLang="zh-CN" dirty="0"/>
              <a:t>percentage of frames whose </a:t>
            </a:r>
            <a:r>
              <a:rPr lang="en-US" altLang="zh-CN" dirty="0" smtClean="0"/>
              <a:t>estimated location </a:t>
            </a:r>
            <a:r>
              <a:rPr lang="en-US" altLang="zh-CN" dirty="0"/>
              <a:t>is within the given threshold distance of the ground truth </a:t>
            </a:r>
            <a:endParaRPr lang="en-US" altLang="zh-CN" dirty="0" smtClean="0"/>
          </a:p>
          <a:p>
            <a:pPr marL="0" indent="0">
              <a:buNone/>
            </a:pPr>
            <a:endParaRPr kumimoji="1" lang="en-US" altLang="zh-CN" dirty="0"/>
          </a:p>
          <a:p>
            <a:r>
              <a:rPr kumimoji="1" lang="en-US" altLang="zh-CN" dirty="0"/>
              <a:t>OS</a:t>
            </a:r>
            <a:r>
              <a:rPr kumimoji="1" lang="en-US" altLang="zh-CN" dirty="0" smtClean="0"/>
              <a:t>: </a:t>
            </a:r>
            <a:r>
              <a:rPr lang="en-US" altLang="zh-CN" dirty="0"/>
              <a:t>overlap success </a:t>
            </a:r>
            <a:r>
              <a:rPr lang="en-US" altLang="zh-CN" dirty="0" smtClean="0"/>
              <a:t>rate, the percentage of frames where the bounding box overlap rate surpasses a threshold </a:t>
            </a:r>
            <a:endParaRPr kumimoji="1" lang="en-US" altLang="zh-CN" dirty="0" smtClean="0"/>
          </a:p>
          <a:p>
            <a:endParaRPr kumimoji="1" lang="en-US" altLang="zh-CN" dirty="0" smtClean="0"/>
          </a:p>
          <a:p>
            <a:r>
              <a:rPr kumimoji="1" lang="en-US" altLang="zh-CN" dirty="0" smtClean="0"/>
              <a:t>CLE: </a:t>
            </a:r>
            <a:r>
              <a:rPr lang="en-US" altLang="zh-CN" dirty="0" smtClean="0"/>
              <a:t>center </a:t>
            </a:r>
            <a:r>
              <a:rPr lang="en-US" altLang="zh-CN" dirty="0"/>
              <a:t>location </a:t>
            </a:r>
            <a:r>
              <a:rPr lang="en-US" altLang="zh-CN" dirty="0" smtClean="0"/>
              <a:t>error, the </a:t>
            </a:r>
            <a:r>
              <a:rPr lang="en-US" altLang="zh-CN" dirty="0"/>
              <a:t>average Euclidean distance between the ground-truth and the estimated center location </a:t>
            </a:r>
          </a:p>
          <a:p>
            <a:pPr marL="0" indent="0">
              <a:buNone/>
            </a:pPr>
            <a:endParaRPr kumimoji="1" lang="zh-CN" altLang="en-US" dirty="0"/>
          </a:p>
          <a:p>
            <a:endParaRPr kumimoji="1" lang="zh-CN" altLang="en-US" dirty="0"/>
          </a:p>
        </p:txBody>
      </p:sp>
    </p:spTree>
    <p:extLst>
      <p:ext uri="{BB962C8B-B14F-4D97-AF65-F5344CB8AC3E}">
        <p14:creationId xmlns:p14="http://schemas.microsoft.com/office/powerpoint/2010/main" val="15555334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30803"/>
            <a:ext cx="7886700" cy="645416"/>
          </a:xfrm>
        </p:spPr>
        <p:txBody>
          <a:bodyPr>
            <a:noAutofit/>
          </a:bodyPr>
          <a:lstStyle/>
          <a:p>
            <a:pPr algn="l"/>
            <a:r>
              <a:rPr lang="en-US" altLang="zh-CN" dirty="0" smtClean="0"/>
              <a:t>Quantitative</a:t>
            </a:r>
            <a:r>
              <a:rPr lang="zh-CN" altLang="en-US" dirty="0" smtClean="0"/>
              <a:t> </a:t>
            </a:r>
            <a:r>
              <a:rPr lang="en-US" altLang="zh-CN" dirty="0" smtClean="0"/>
              <a:t>Evaluation</a:t>
            </a:r>
            <a:endParaRPr lang="en-US" dirty="0"/>
          </a:p>
        </p:txBody>
      </p:sp>
      <p:pic>
        <p:nvPicPr>
          <p:cNvPr id="5" name="Picture 4"/>
          <p:cNvPicPr>
            <a:picLocks noChangeAspect="1"/>
          </p:cNvPicPr>
          <p:nvPr/>
        </p:nvPicPr>
        <p:blipFill>
          <a:blip r:embed="rId2"/>
          <a:stretch>
            <a:fillRect/>
          </a:stretch>
        </p:blipFill>
        <p:spPr>
          <a:xfrm>
            <a:off x="683568" y="1916832"/>
            <a:ext cx="7848872" cy="3672408"/>
          </a:xfrm>
          <a:prstGeom prst="rect">
            <a:avLst/>
          </a:prstGeom>
        </p:spPr>
      </p:pic>
      <p:sp>
        <p:nvSpPr>
          <p:cNvPr id="3" name="文本框 2"/>
          <p:cNvSpPr txBox="1"/>
          <p:nvPr/>
        </p:nvSpPr>
        <p:spPr>
          <a:xfrm>
            <a:off x="395536" y="1196752"/>
            <a:ext cx="3300904" cy="461665"/>
          </a:xfrm>
          <a:prstGeom prst="rect">
            <a:avLst/>
          </a:prstGeom>
          <a:noFill/>
        </p:spPr>
        <p:txBody>
          <a:bodyPr wrap="none" rtlCol="0">
            <a:spAutoFit/>
          </a:bodyPr>
          <a:lstStyle/>
          <a:p>
            <a:pPr marL="342900" indent="-342900">
              <a:buFont typeface="Arial"/>
              <a:buChar char="•"/>
            </a:pPr>
            <a:r>
              <a:rPr lang="en-US" altLang="zh-CN" sz="2400" dirty="0" smtClean="0"/>
              <a:t>Overall</a:t>
            </a:r>
            <a:r>
              <a:rPr lang="zh-CN" altLang="en-US" sz="2400" dirty="0" smtClean="0"/>
              <a:t> </a:t>
            </a:r>
            <a:r>
              <a:rPr lang="en-US" altLang="zh-CN" sz="2400" dirty="0" smtClean="0"/>
              <a:t>performance</a:t>
            </a:r>
            <a:endParaRPr kumimoji="1" lang="zh-CN" altLang="en-US" sz="2400" dirty="0"/>
          </a:p>
        </p:txBody>
      </p:sp>
    </p:spTree>
    <p:extLst>
      <p:ext uri="{BB962C8B-B14F-4D97-AF65-F5344CB8AC3E}">
        <p14:creationId xmlns:p14="http://schemas.microsoft.com/office/powerpoint/2010/main" val="8623276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4" name="Content Placeholder 3"/>
          <p:cNvPicPr>
            <a:picLocks noGrp="1" noChangeAspect="1"/>
          </p:cNvPicPr>
          <p:nvPr>
            <p:ph idx="1"/>
          </p:nvPr>
        </p:nvPicPr>
        <p:blipFill>
          <a:blip r:embed="rId2"/>
          <a:stretch>
            <a:fillRect/>
          </a:stretch>
        </p:blipFill>
        <p:spPr>
          <a:xfrm>
            <a:off x="-310990" y="1124744"/>
            <a:ext cx="9468545" cy="4176464"/>
          </a:xfrm>
          <a:prstGeom prst="rect">
            <a:avLst/>
          </a:prstGeom>
        </p:spPr>
      </p:pic>
    </p:spTree>
    <p:extLst>
      <p:ext uri="{BB962C8B-B14F-4D97-AF65-F5344CB8AC3E}">
        <p14:creationId xmlns:p14="http://schemas.microsoft.com/office/powerpoint/2010/main" val="37849147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smtClean="0"/>
              <a:t>Outline</a:t>
            </a:r>
            <a:endParaRPr kumimoji="1" lang="zh-CN" altLang="en-US" dirty="0"/>
          </a:p>
        </p:txBody>
      </p:sp>
      <p:sp>
        <p:nvSpPr>
          <p:cNvPr id="3" name="内容占位符 2"/>
          <p:cNvSpPr>
            <a:spLocks noGrp="1"/>
          </p:cNvSpPr>
          <p:nvPr>
            <p:ph idx="1"/>
          </p:nvPr>
        </p:nvSpPr>
        <p:spPr>
          <a:xfrm>
            <a:off x="467544" y="1412776"/>
            <a:ext cx="8229600" cy="4997152"/>
          </a:xfrm>
        </p:spPr>
        <p:txBody>
          <a:bodyPr/>
          <a:lstStyle/>
          <a:p>
            <a:pPr>
              <a:buFont typeface="Wingdings" charset="2"/>
              <a:buChar char="n"/>
            </a:pPr>
            <a:r>
              <a:rPr kumimoji="1" lang="en-US" altLang="zh-CN" sz="2800" dirty="0" smtClean="0"/>
              <a:t>Motivation</a:t>
            </a:r>
          </a:p>
          <a:p>
            <a:pPr>
              <a:buFont typeface="Wingdings" charset="2"/>
              <a:buChar char="n"/>
            </a:pPr>
            <a:r>
              <a:rPr kumimoji="1" lang="en-US" altLang="zh-CN" sz="2800" dirty="0" smtClean="0"/>
              <a:t>Feature</a:t>
            </a:r>
            <a:r>
              <a:rPr kumimoji="1" lang="zh-CN" altLang="en-US" sz="2800" dirty="0" smtClean="0"/>
              <a:t> </a:t>
            </a:r>
            <a:r>
              <a:rPr kumimoji="1" lang="en-US" altLang="zh-CN" sz="2800" dirty="0" smtClean="0"/>
              <a:t>extraction</a:t>
            </a:r>
            <a:endParaRPr kumimoji="1" lang="en-US" altLang="zh-CN" sz="2000" dirty="0" smtClean="0"/>
          </a:p>
          <a:p>
            <a:pPr lvl="1">
              <a:buFont typeface="Arial"/>
              <a:buChar char="•"/>
            </a:pPr>
            <a:r>
              <a:rPr kumimoji="1" lang="en-US" altLang="zh-CN" sz="2400" dirty="0"/>
              <a:t>Perceptual </a:t>
            </a:r>
            <a:r>
              <a:rPr kumimoji="1" lang="en-US" altLang="zh-CN" sz="2400" dirty="0" smtClean="0"/>
              <a:t>feature</a:t>
            </a:r>
          </a:p>
          <a:p>
            <a:pPr lvl="1">
              <a:buFont typeface="Arial"/>
              <a:buChar char="•"/>
            </a:pPr>
            <a:r>
              <a:rPr kumimoji="1" lang="en-US" altLang="zh-CN" sz="2400" dirty="0" smtClean="0"/>
              <a:t>Compressive sensing </a:t>
            </a:r>
          </a:p>
          <a:p>
            <a:pPr lvl="1">
              <a:buFont typeface="Arial"/>
              <a:buChar char="•"/>
            </a:pPr>
            <a:r>
              <a:rPr kumimoji="1" lang="en-US" altLang="zh-CN" sz="2400" dirty="0" smtClean="0"/>
              <a:t>Locality-sensitive hashing (LSH)</a:t>
            </a:r>
          </a:p>
          <a:p>
            <a:pPr>
              <a:buFont typeface="Wingdings" charset="2"/>
              <a:buChar char="n"/>
            </a:pPr>
            <a:r>
              <a:rPr kumimoji="1" lang="en-US" altLang="zh-CN" sz="2800" dirty="0" smtClean="0"/>
              <a:t>Tracking</a:t>
            </a:r>
            <a:r>
              <a:rPr kumimoji="1" lang="zh-CN" altLang="en-US" sz="2800" dirty="0" smtClean="0"/>
              <a:t> </a:t>
            </a:r>
            <a:r>
              <a:rPr kumimoji="1" lang="en-US" altLang="zh-CN" sz="2800" dirty="0"/>
              <a:t>f</a:t>
            </a:r>
            <a:r>
              <a:rPr kumimoji="1" lang="en-US" altLang="zh-CN" sz="2800" dirty="0" smtClean="0"/>
              <a:t>ramework</a:t>
            </a:r>
            <a:endParaRPr kumimoji="1" lang="en-US" altLang="zh-CN" dirty="0" smtClean="0"/>
          </a:p>
          <a:p>
            <a:pPr lvl="1">
              <a:buFont typeface="Arial"/>
              <a:buChar char="•"/>
            </a:pPr>
            <a:r>
              <a:rPr kumimoji="1" lang="en-US" altLang="zh-CN" sz="2400" dirty="0" smtClean="0"/>
              <a:t>Confidence</a:t>
            </a:r>
            <a:r>
              <a:rPr kumimoji="1" lang="zh-CN" altLang="en-US" sz="2400" dirty="0" smtClean="0"/>
              <a:t> </a:t>
            </a:r>
            <a:endParaRPr kumimoji="1" lang="en-US" altLang="zh-CN" sz="2400" dirty="0" smtClean="0"/>
          </a:p>
          <a:p>
            <a:pPr lvl="1">
              <a:buFont typeface="Arial"/>
              <a:buChar char="•"/>
            </a:pPr>
            <a:r>
              <a:rPr kumimoji="1" lang="en-US" altLang="zh-CN" sz="2400" dirty="0" smtClean="0"/>
              <a:t>Coarse-to-fine search</a:t>
            </a:r>
          </a:p>
          <a:p>
            <a:pPr>
              <a:buFont typeface="Wingdings" charset="2"/>
              <a:buChar char="n"/>
            </a:pPr>
            <a:r>
              <a:rPr kumimoji="1" lang="en-US" altLang="zh-CN" sz="2800" dirty="0" smtClean="0"/>
              <a:t>Online Learning 	</a:t>
            </a:r>
            <a:endParaRPr kumimoji="1" lang="en-US" altLang="zh-CN" sz="2800" dirty="0"/>
          </a:p>
          <a:p>
            <a:pPr marL="0" indent="0">
              <a:buNone/>
            </a:pPr>
            <a:r>
              <a:rPr kumimoji="1" lang="en-US" altLang="zh-CN" sz="2800" dirty="0" smtClean="0"/>
              <a:t>	</a:t>
            </a:r>
            <a:r>
              <a:rPr kumimoji="1" lang="en-US" altLang="zh-CN" sz="2400" dirty="0" smtClean="0"/>
              <a:t>Online </a:t>
            </a:r>
            <a:r>
              <a:rPr kumimoji="1" lang="en-US" altLang="zh-CN" sz="2400" dirty="0"/>
              <a:t>foreground </a:t>
            </a:r>
            <a:r>
              <a:rPr kumimoji="1" lang="en-US" altLang="zh-CN" sz="2400" dirty="0" smtClean="0"/>
              <a:t>learning</a:t>
            </a:r>
            <a:endParaRPr kumimoji="1" lang="en-US" altLang="zh-CN" sz="2800" dirty="0" smtClean="0"/>
          </a:p>
          <a:p>
            <a:pPr marL="342900" lvl="1" indent="-342900">
              <a:buFont typeface="Wingdings" charset="2"/>
              <a:buChar char="n"/>
            </a:pPr>
            <a:r>
              <a:rPr kumimoji="1" lang="en-US" altLang="zh-CN" dirty="0"/>
              <a:t>Experiment results</a:t>
            </a:r>
          </a:p>
          <a:p>
            <a:pPr>
              <a:buFont typeface="Wingdings" charset="2"/>
              <a:buChar char="n"/>
            </a:pPr>
            <a:endParaRPr kumimoji="1" lang="en-US" altLang="zh-CN" sz="2800" dirty="0" smtClean="0"/>
          </a:p>
          <a:p>
            <a:pPr marL="0" indent="0">
              <a:buNone/>
            </a:pPr>
            <a:endParaRPr kumimoji="1" lang="zh-CN" altLang="en-US" sz="2800" dirty="0"/>
          </a:p>
        </p:txBody>
      </p:sp>
    </p:spTree>
    <p:extLst>
      <p:ext uri="{BB962C8B-B14F-4D97-AF65-F5344CB8AC3E}">
        <p14:creationId xmlns:p14="http://schemas.microsoft.com/office/powerpoint/2010/main" val="1014339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44" y="333736"/>
            <a:ext cx="7886700" cy="563976"/>
          </a:xfrm>
        </p:spPr>
        <p:txBody>
          <a:bodyPr>
            <a:noAutofit/>
          </a:bodyPr>
          <a:lstStyle/>
          <a:p>
            <a:pPr algn="l"/>
            <a:r>
              <a:rPr lang="en-US" altLang="zh-CN" dirty="0" smtClean="0"/>
              <a:t>Qualitative</a:t>
            </a:r>
            <a:r>
              <a:rPr lang="zh-CN" altLang="en-US" dirty="0" smtClean="0"/>
              <a:t> </a:t>
            </a:r>
            <a:r>
              <a:rPr lang="en-US" altLang="zh-CN" dirty="0" smtClean="0"/>
              <a:t>Evaluation</a:t>
            </a:r>
            <a:endParaRPr lang="en-US" dirty="0"/>
          </a:p>
        </p:txBody>
      </p:sp>
      <p:pic>
        <p:nvPicPr>
          <p:cNvPr id="4" name="Content Placeholder 3"/>
          <p:cNvPicPr>
            <a:picLocks noGrp="1" noChangeAspect="1"/>
          </p:cNvPicPr>
          <p:nvPr>
            <p:ph idx="1"/>
          </p:nvPr>
        </p:nvPicPr>
        <p:blipFill>
          <a:blip r:embed="rId2"/>
          <a:stretch>
            <a:fillRect/>
          </a:stretch>
        </p:blipFill>
        <p:spPr>
          <a:xfrm>
            <a:off x="178545" y="1287276"/>
            <a:ext cx="8786911" cy="4091546"/>
          </a:xfrm>
          <a:prstGeom prst="rect">
            <a:avLst/>
          </a:prstGeom>
        </p:spPr>
      </p:pic>
      <p:pic>
        <p:nvPicPr>
          <p:cNvPr id="10" name="Picture 9"/>
          <p:cNvPicPr>
            <a:picLocks noChangeAspect="1"/>
          </p:cNvPicPr>
          <p:nvPr/>
        </p:nvPicPr>
        <p:blipFill>
          <a:blip r:embed="rId3"/>
          <a:stretch>
            <a:fillRect/>
          </a:stretch>
        </p:blipFill>
        <p:spPr>
          <a:xfrm>
            <a:off x="264739" y="5593975"/>
            <a:ext cx="8372475" cy="381000"/>
          </a:xfrm>
          <a:prstGeom prst="rect">
            <a:avLst/>
          </a:prstGeom>
        </p:spPr>
      </p:pic>
    </p:spTree>
    <p:extLst>
      <p:ext uri="{BB962C8B-B14F-4D97-AF65-F5344CB8AC3E}">
        <p14:creationId xmlns:p14="http://schemas.microsoft.com/office/powerpoint/2010/main" val="6897078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32656"/>
            <a:ext cx="7886700" cy="535917"/>
          </a:xfrm>
        </p:spPr>
        <p:txBody>
          <a:bodyPr>
            <a:noAutofit/>
          </a:bodyPr>
          <a:lstStyle/>
          <a:p>
            <a:pPr algn="l"/>
            <a:r>
              <a:rPr lang="en-US" altLang="zh-CN" dirty="0"/>
              <a:t>Qualitative</a:t>
            </a:r>
            <a:r>
              <a:rPr lang="zh-CN" altLang="en-US" dirty="0"/>
              <a:t> </a:t>
            </a:r>
            <a:r>
              <a:rPr lang="en-US" altLang="zh-CN" dirty="0"/>
              <a:t>Evaluation</a:t>
            </a:r>
            <a:endParaRPr lang="en-US" dirty="0"/>
          </a:p>
        </p:txBody>
      </p:sp>
      <p:pic>
        <p:nvPicPr>
          <p:cNvPr id="4" name="Content Placeholder 3"/>
          <p:cNvPicPr>
            <a:picLocks noGrp="1" noChangeAspect="1"/>
          </p:cNvPicPr>
          <p:nvPr>
            <p:ph idx="1"/>
          </p:nvPr>
        </p:nvPicPr>
        <p:blipFill>
          <a:blip r:embed="rId2"/>
          <a:stretch>
            <a:fillRect/>
          </a:stretch>
        </p:blipFill>
        <p:spPr>
          <a:xfrm>
            <a:off x="114301" y="1411941"/>
            <a:ext cx="8576702" cy="3847171"/>
          </a:xfrm>
          <a:prstGeom prst="rect">
            <a:avLst/>
          </a:prstGeom>
        </p:spPr>
      </p:pic>
      <p:pic>
        <p:nvPicPr>
          <p:cNvPr id="5" name="Picture 4"/>
          <p:cNvPicPr>
            <a:picLocks noChangeAspect="1"/>
          </p:cNvPicPr>
          <p:nvPr/>
        </p:nvPicPr>
        <p:blipFill>
          <a:blip r:embed="rId3"/>
          <a:stretch>
            <a:fillRect/>
          </a:stretch>
        </p:blipFill>
        <p:spPr>
          <a:xfrm>
            <a:off x="456359" y="5610412"/>
            <a:ext cx="8372475" cy="381000"/>
          </a:xfrm>
          <a:prstGeom prst="rect">
            <a:avLst/>
          </a:prstGeom>
        </p:spPr>
      </p:pic>
    </p:spTree>
    <p:extLst>
      <p:ext uri="{BB962C8B-B14F-4D97-AF65-F5344CB8AC3E}">
        <p14:creationId xmlns:p14="http://schemas.microsoft.com/office/powerpoint/2010/main" val="17411617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34" y="360608"/>
            <a:ext cx="7886700" cy="496704"/>
          </a:xfrm>
        </p:spPr>
        <p:txBody>
          <a:bodyPr>
            <a:noAutofit/>
          </a:bodyPr>
          <a:lstStyle/>
          <a:p>
            <a:pPr algn="l"/>
            <a:r>
              <a:rPr lang="en-US" altLang="zh-CN" dirty="0"/>
              <a:t>Qualitative</a:t>
            </a:r>
            <a:r>
              <a:rPr lang="zh-CN" altLang="en-US" dirty="0"/>
              <a:t> </a:t>
            </a:r>
            <a:r>
              <a:rPr lang="en-US" altLang="zh-CN" dirty="0"/>
              <a:t>Evaluation</a:t>
            </a:r>
            <a:endParaRPr lang="en-US" dirty="0"/>
          </a:p>
        </p:txBody>
      </p:sp>
      <p:pic>
        <p:nvPicPr>
          <p:cNvPr id="4" name="Content Placeholder 3"/>
          <p:cNvPicPr>
            <a:picLocks noGrp="1" noChangeAspect="1"/>
          </p:cNvPicPr>
          <p:nvPr>
            <p:ph idx="1"/>
          </p:nvPr>
        </p:nvPicPr>
        <p:blipFill>
          <a:blip r:embed="rId2"/>
          <a:stretch>
            <a:fillRect/>
          </a:stretch>
        </p:blipFill>
        <p:spPr>
          <a:xfrm>
            <a:off x="323528" y="1340768"/>
            <a:ext cx="8357870" cy="3880977"/>
          </a:xfrm>
          <a:prstGeom prst="rect">
            <a:avLst/>
          </a:prstGeom>
        </p:spPr>
      </p:pic>
      <p:pic>
        <p:nvPicPr>
          <p:cNvPr id="5" name="Picture 4"/>
          <p:cNvPicPr>
            <a:picLocks noChangeAspect="1"/>
          </p:cNvPicPr>
          <p:nvPr/>
        </p:nvPicPr>
        <p:blipFill>
          <a:blip r:embed="rId3"/>
          <a:stretch>
            <a:fillRect/>
          </a:stretch>
        </p:blipFill>
        <p:spPr>
          <a:xfrm>
            <a:off x="467544" y="5661248"/>
            <a:ext cx="8372475" cy="381000"/>
          </a:xfrm>
          <a:prstGeom prst="rect">
            <a:avLst/>
          </a:prstGeom>
        </p:spPr>
      </p:pic>
    </p:spTree>
    <p:extLst>
      <p:ext uri="{BB962C8B-B14F-4D97-AF65-F5344CB8AC3E}">
        <p14:creationId xmlns:p14="http://schemas.microsoft.com/office/powerpoint/2010/main" val="35212827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89" y="276024"/>
            <a:ext cx="7886700" cy="566380"/>
          </a:xfrm>
        </p:spPr>
        <p:txBody>
          <a:bodyPr>
            <a:noAutofit/>
          </a:bodyPr>
          <a:lstStyle/>
          <a:p>
            <a:pPr algn="l"/>
            <a:r>
              <a:rPr lang="en-US" altLang="zh-CN" dirty="0"/>
              <a:t>Qualitative</a:t>
            </a:r>
            <a:r>
              <a:rPr lang="zh-CN" altLang="en-US" dirty="0"/>
              <a:t> </a:t>
            </a:r>
            <a:r>
              <a:rPr lang="en-US" altLang="zh-CN" dirty="0"/>
              <a:t>Evaluation</a:t>
            </a:r>
            <a:endParaRPr lang="en-US" dirty="0"/>
          </a:p>
        </p:txBody>
      </p:sp>
      <p:pic>
        <p:nvPicPr>
          <p:cNvPr id="4" name="Content Placeholder 3"/>
          <p:cNvPicPr>
            <a:picLocks noGrp="1" noChangeAspect="1"/>
          </p:cNvPicPr>
          <p:nvPr>
            <p:ph idx="1"/>
          </p:nvPr>
        </p:nvPicPr>
        <p:blipFill>
          <a:blip r:embed="rId2"/>
          <a:stretch>
            <a:fillRect/>
          </a:stretch>
        </p:blipFill>
        <p:spPr>
          <a:xfrm>
            <a:off x="223027" y="1358621"/>
            <a:ext cx="8535210" cy="3952591"/>
          </a:xfrm>
          <a:prstGeom prst="rect">
            <a:avLst/>
          </a:prstGeom>
        </p:spPr>
      </p:pic>
      <p:pic>
        <p:nvPicPr>
          <p:cNvPr id="5" name="Picture 4"/>
          <p:cNvPicPr>
            <a:picLocks noChangeAspect="1"/>
          </p:cNvPicPr>
          <p:nvPr/>
        </p:nvPicPr>
        <p:blipFill>
          <a:blip r:embed="rId3"/>
          <a:stretch>
            <a:fillRect/>
          </a:stretch>
        </p:blipFill>
        <p:spPr>
          <a:xfrm>
            <a:off x="385763" y="5827429"/>
            <a:ext cx="8372475" cy="381000"/>
          </a:xfrm>
          <a:prstGeom prst="rect">
            <a:avLst/>
          </a:prstGeom>
        </p:spPr>
      </p:pic>
    </p:spTree>
    <p:extLst>
      <p:ext uri="{BB962C8B-B14F-4D97-AF65-F5344CB8AC3E}">
        <p14:creationId xmlns:p14="http://schemas.microsoft.com/office/powerpoint/2010/main" val="33687080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95536" y="908720"/>
            <a:ext cx="8229600" cy="4525963"/>
          </a:xfrm>
        </p:spPr>
        <p:txBody>
          <a:bodyPr/>
          <a:lstStyle/>
          <a:p>
            <a:pPr marL="0" indent="0">
              <a:buNone/>
            </a:pPr>
            <a:endParaRPr kumimoji="1" lang="en-US" altLang="zh-CN" sz="4800" dirty="0" smtClean="0"/>
          </a:p>
          <a:p>
            <a:pPr marL="0" indent="0">
              <a:buNone/>
            </a:pPr>
            <a:endParaRPr kumimoji="1" lang="en-US" altLang="zh-CN" sz="4800" dirty="0"/>
          </a:p>
          <a:p>
            <a:pPr marL="0" indent="0" algn="ctr">
              <a:buNone/>
            </a:pPr>
            <a:r>
              <a:rPr kumimoji="1" lang="en-US" altLang="zh-CN" sz="4800" dirty="0" smtClean="0"/>
              <a:t>	Thanks for your Listening</a:t>
            </a:r>
          </a:p>
        </p:txBody>
      </p:sp>
      <p:sp>
        <p:nvSpPr>
          <p:cNvPr id="2" name="文本框 1"/>
          <p:cNvSpPr txBox="1"/>
          <p:nvPr/>
        </p:nvSpPr>
        <p:spPr>
          <a:xfrm>
            <a:off x="-871209" y="2333381"/>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9130861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smtClean="0"/>
              <a:t>Motivation</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800" dirty="0" smtClean="0"/>
              <a:t>We introduce :</a:t>
            </a:r>
          </a:p>
          <a:p>
            <a:pPr>
              <a:buFont typeface="Arial"/>
              <a:buChar char="•"/>
            </a:pPr>
            <a:r>
              <a:rPr kumimoji="1" lang="en-US" altLang="zh-CN" sz="2800" dirty="0" smtClean="0"/>
              <a:t>A simple and fast novel </a:t>
            </a:r>
            <a:r>
              <a:rPr kumimoji="1" lang="en-US" altLang="zh-CN" sz="2800" dirty="0"/>
              <a:t>hashing methods of </a:t>
            </a:r>
            <a:r>
              <a:rPr kumimoji="1" lang="en-US" altLang="zh-CN" sz="2800" dirty="0" smtClean="0"/>
              <a:t>discriminative </a:t>
            </a:r>
            <a:r>
              <a:rPr kumimoji="1" lang="en-US" altLang="zh-CN" sz="2800" dirty="0"/>
              <a:t>object representation for visual </a:t>
            </a:r>
            <a:r>
              <a:rPr kumimoji="1" lang="en-US" altLang="zh-CN" sz="2800" dirty="0" smtClean="0"/>
              <a:t>tracking</a:t>
            </a:r>
          </a:p>
          <a:p>
            <a:pPr lvl="1">
              <a:buFont typeface="Symbol" charset="2"/>
              <a:buChar char="-"/>
            </a:pPr>
            <a:r>
              <a:rPr kumimoji="1" lang="en-US" altLang="zh-CN" sz="2400" dirty="0" smtClean="0"/>
              <a:t>no need to train classifier.</a:t>
            </a:r>
          </a:p>
          <a:p>
            <a:pPr lvl="1"/>
            <a:r>
              <a:rPr kumimoji="1" lang="en-US" altLang="zh-CN" sz="2400" dirty="0" smtClean="0"/>
              <a:t>perceptual </a:t>
            </a:r>
            <a:r>
              <a:rPr kumimoji="1" lang="en-US" altLang="zh-CN" sz="2400" dirty="0"/>
              <a:t>feature + LSH + compressive sensing</a:t>
            </a:r>
          </a:p>
          <a:p>
            <a:endParaRPr kumimoji="1" lang="en-US" altLang="zh-CN" sz="2800" dirty="0" smtClean="0"/>
          </a:p>
          <a:p>
            <a:r>
              <a:rPr kumimoji="1" lang="en-US" altLang="zh-CN" sz="2800" dirty="0" smtClean="0"/>
              <a:t>A novel online foreground learning methods for solving model draft problems</a:t>
            </a:r>
          </a:p>
          <a:p>
            <a:pPr lvl="1"/>
            <a:r>
              <a:rPr kumimoji="1" lang="en-US" altLang="zh-CN" sz="2400" dirty="0" smtClean="0"/>
              <a:t>dynamic weighted multi-scale patch model</a:t>
            </a:r>
          </a:p>
        </p:txBody>
      </p:sp>
    </p:spTree>
    <p:extLst>
      <p:ext uri="{BB962C8B-B14F-4D97-AF65-F5344CB8AC3E}">
        <p14:creationId xmlns:p14="http://schemas.microsoft.com/office/powerpoint/2010/main" val="7190772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dirty="0" smtClean="0"/>
              <a:t>Algorithm Procedure</a:t>
            </a:r>
            <a:endParaRPr kumimoji="1" lang="zh-CN" altLang="en-US" dirty="0"/>
          </a:p>
        </p:txBody>
      </p:sp>
      <p:pic>
        <p:nvPicPr>
          <p:cNvPr id="4" name="Content Placeholder 5"/>
          <p:cNvPicPr>
            <a:picLocks noChangeAspect="1"/>
          </p:cNvPicPr>
          <p:nvPr/>
        </p:nvPicPr>
        <p:blipFill>
          <a:blip r:embed="rId3"/>
          <a:stretch>
            <a:fillRect/>
          </a:stretch>
        </p:blipFill>
        <p:spPr>
          <a:xfrm>
            <a:off x="467544" y="1916832"/>
            <a:ext cx="8197752" cy="2801452"/>
          </a:xfrm>
          <a:prstGeom prst="rect">
            <a:avLst/>
          </a:prstGeom>
        </p:spPr>
      </p:pic>
      <p:sp>
        <p:nvSpPr>
          <p:cNvPr id="6" name="Rounded Rectangle 2"/>
          <p:cNvSpPr/>
          <p:nvPr/>
        </p:nvSpPr>
        <p:spPr>
          <a:xfrm>
            <a:off x="1331640" y="4653136"/>
            <a:ext cx="1957891" cy="7745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Compressive perceptual hashing matrix</a:t>
            </a:r>
            <a:endParaRPr lang="en-US" dirty="0"/>
          </a:p>
        </p:txBody>
      </p:sp>
      <p:sp>
        <p:nvSpPr>
          <p:cNvPr id="8" name="Rounded Rectangle 5"/>
          <p:cNvSpPr/>
          <p:nvPr/>
        </p:nvSpPr>
        <p:spPr>
          <a:xfrm>
            <a:off x="4860032" y="4725144"/>
            <a:ext cx="1558065" cy="7745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Confidence </a:t>
            </a:r>
            <a:r>
              <a:rPr lang="en-US" altLang="zh-CN" dirty="0" smtClean="0"/>
              <a:t>evaluation</a:t>
            </a:r>
            <a:endParaRPr lang="en-US" dirty="0"/>
          </a:p>
        </p:txBody>
      </p:sp>
      <p:sp>
        <p:nvSpPr>
          <p:cNvPr id="9" name="Rectangle 9"/>
          <p:cNvSpPr/>
          <p:nvPr/>
        </p:nvSpPr>
        <p:spPr>
          <a:xfrm>
            <a:off x="4499992" y="2204864"/>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1" name="Rectangle 9"/>
          <p:cNvSpPr/>
          <p:nvPr/>
        </p:nvSpPr>
        <p:spPr>
          <a:xfrm>
            <a:off x="4644008" y="2348880"/>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2" name="Rectangle 9"/>
          <p:cNvSpPr/>
          <p:nvPr/>
        </p:nvSpPr>
        <p:spPr>
          <a:xfrm>
            <a:off x="4860032" y="2564904"/>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3" name="文本框 12"/>
          <p:cNvSpPr txBox="1"/>
          <p:nvPr/>
        </p:nvSpPr>
        <p:spPr>
          <a:xfrm>
            <a:off x="4355976" y="3212976"/>
            <a:ext cx="1440160" cy="369332"/>
          </a:xfrm>
          <a:prstGeom prst="rect">
            <a:avLst/>
          </a:prstGeom>
          <a:noFill/>
        </p:spPr>
        <p:txBody>
          <a:bodyPr wrap="square" rtlCol="0">
            <a:spAutoFit/>
          </a:bodyPr>
          <a:lstStyle/>
          <a:p>
            <a:r>
              <a:rPr kumimoji="1" lang="en-US" altLang="zh-CN" dirty="0" smtClean="0">
                <a:solidFill>
                  <a:schemeClr val="accent6">
                    <a:lumMod val="75000"/>
                  </a:schemeClr>
                </a:solidFill>
              </a:rPr>
              <a:t>candidates</a:t>
            </a:r>
            <a:endParaRPr kumimoji="1" lang="zh-CN" altLang="en-US" dirty="0">
              <a:solidFill>
                <a:schemeClr val="accent6">
                  <a:lumMod val="75000"/>
                </a:schemeClr>
              </a:solidFill>
            </a:endParaRPr>
          </a:p>
        </p:txBody>
      </p:sp>
      <p:sp>
        <p:nvSpPr>
          <p:cNvPr id="15" name="文本框 14"/>
          <p:cNvSpPr txBox="1"/>
          <p:nvPr/>
        </p:nvSpPr>
        <p:spPr>
          <a:xfrm>
            <a:off x="467544" y="1484784"/>
            <a:ext cx="2612965" cy="400110"/>
          </a:xfrm>
          <a:prstGeom prst="rect">
            <a:avLst/>
          </a:prstGeom>
          <a:noFill/>
        </p:spPr>
        <p:txBody>
          <a:bodyPr wrap="none" rtlCol="0">
            <a:spAutoFit/>
          </a:bodyPr>
          <a:lstStyle/>
          <a:p>
            <a:r>
              <a:rPr kumimoji="1" lang="en-US" altLang="zh-CN" sz="2000" dirty="0" smtClean="0"/>
              <a:t>Tracking by detection</a:t>
            </a:r>
            <a:endParaRPr kumimoji="1" lang="zh-CN" altLang="en-US" sz="2000" dirty="0"/>
          </a:p>
        </p:txBody>
      </p:sp>
    </p:spTree>
    <p:extLst>
      <p:ext uri="{BB962C8B-B14F-4D97-AF65-F5344CB8AC3E}">
        <p14:creationId xmlns:p14="http://schemas.microsoft.com/office/powerpoint/2010/main" val="35464133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p:cNvPicPr>
            <a:picLocks/>
          </p:cNvPicPr>
          <p:nvPr/>
        </p:nvPicPr>
        <p:blipFill>
          <a:blip r:embed="rId2"/>
          <a:stretch>
            <a:fillRect/>
          </a:stretch>
        </p:blipFill>
        <p:spPr>
          <a:xfrm>
            <a:off x="395536" y="1844824"/>
            <a:ext cx="8197200" cy="2800800"/>
          </a:xfrm>
          <a:prstGeom prst="rect">
            <a:avLst/>
          </a:prstGeom>
        </p:spPr>
      </p:pic>
      <p:sp>
        <p:nvSpPr>
          <p:cNvPr id="2" name="标题 1"/>
          <p:cNvSpPr>
            <a:spLocks noGrp="1"/>
          </p:cNvSpPr>
          <p:nvPr>
            <p:ph type="title"/>
          </p:nvPr>
        </p:nvSpPr>
        <p:spPr/>
        <p:txBody>
          <a:bodyPr/>
          <a:lstStyle/>
          <a:p>
            <a:pPr algn="l"/>
            <a:r>
              <a:rPr kumimoji="1" lang="en-US" altLang="zh-CN" dirty="0"/>
              <a:t>Algorithm Procedure</a:t>
            </a:r>
            <a:endParaRPr kumimoji="1" lang="zh-CN" altLang="en-US" dirty="0"/>
          </a:p>
        </p:txBody>
      </p:sp>
      <p:sp>
        <p:nvSpPr>
          <p:cNvPr id="6" name="Rounded Rectangle 2"/>
          <p:cNvSpPr/>
          <p:nvPr/>
        </p:nvSpPr>
        <p:spPr>
          <a:xfrm>
            <a:off x="1331640" y="4653136"/>
            <a:ext cx="1957891" cy="7745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Compressive perceptual hashing matrix</a:t>
            </a:r>
            <a:endParaRPr lang="en-US" dirty="0"/>
          </a:p>
        </p:txBody>
      </p:sp>
      <p:sp>
        <p:nvSpPr>
          <p:cNvPr id="8" name="Rounded Rectangle 5"/>
          <p:cNvSpPr/>
          <p:nvPr/>
        </p:nvSpPr>
        <p:spPr>
          <a:xfrm>
            <a:off x="4860032" y="4725144"/>
            <a:ext cx="1558065" cy="7745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Confidence </a:t>
            </a:r>
            <a:r>
              <a:rPr lang="en-US" altLang="zh-CN" dirty="0" smtClean="0"/>
              <a:t>evaluation</a:t>
            </a:r>
            <a:endParaRPr lang="en-US" dirty="0"/>
          </a:p>
        </p:txBody>
      </p:sp>
      <p:sp>
        <p:nvSpPr>
          <p:cNvPr id="9" name="Rectangle 9"/>
          <p:cNvSpPr/>
          <p:nvPr/>
        </p:nvSpPr>
        <p:spPr>
          <a:xfrm>
            <a:off x="4499992" y="2204864"/>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1" name="Rectangle 9"/>
          <p:cNvSpPr/>
          <p:nvPr/>
        </p:nvSpPr>
        <p:spPr>
          <a:xfrm>
            <a:off x="4644008" y="2348880"/>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2" name="Rectangle 9"/>
          <p:cNvSpPr/>
          <p:nvPr/>
        </p:nvSpPr>
        <p:spPr>
          <a:xfrm>
            <a:off x="4860032" y="2564904"/>
            <a:ext cx="539676" cy="677732"/>
          </a:xfrm>
          <a:prstGeom prst="rect">
            <a:avLst/>
          </a:prstGeom>
          <a:noFill/>
          <a:ln w="25400">
            <a:solidFill>
              <a:schemeClr val="accent6">
                <a:lumMod val="75000"/>
              </a:schemeClr>
            </a:solidFill>
          </a:ln>
          <a:effectLst>
            <a:outerShdw blurRad="50800" dist="50800" sx="1000" sy="1000" algn="ctr" rotWithShape="0">
              <a:srgbClr val="000000"/>
            </a:outerShdw>
          </a:effectLst>
        </p:spPr>
        <p:style>
          <a:lnRef idx="2">
            <a:schemeClr val="accent4"/>
          </a:lnRef>
          <a:fillRef idx="1">
            <a:schemeClr val="lt1"/>
          </a:fillRef>
          <a:effectRef idx="0">
            <a:schemeClr val="accent4"/>
          </a:effectRef>
          <a:fontRef idx="minor">
            <a:schemeClr val="dk1"/>
          </a:fontRef>
        </p:style>
        <p:txBody>
          <a:bodyPr lIns="216000" rtlCol="0" anchor="ctr"/>
          <a:lstStyle/>
          <a:p>
            <a:pPr algn="ctr"/>
            <a:endParaRPr lang="en-US"/>
          </a:p>
        </p:txBody>
      </p:sp>
      <p:sp>
        <p:nvSpPr>
          <p:cNvPr id="13" name="文本框 12"/>
          <p:cNvSpPr txBox="1"/>
          <p:nvPr/>
        </p:nvSpPr>
        <p:spPr>
          <a:xfrm>
            <a:off x="4355976" y="3212976"/>
            <a:ext cx="1440160" cy="369332"/>
          </a:xfrm>
          <a:prstGeom prst="rect">
            <a:avLst/>
          </a:prstGeom>
          <a:noFill/>
        </p:spPr>
        <p:txBody>
          <a:bodyPr wrap="square" rtlCol="0">
            <a:spAutoFit/>
          </a:bodyPr>
          <a:lstStyle/>
          <a:p>
            <a:r>
              <a:rPr kumimoji="1" lang="en-US" altLang="zh-CN" dirty="0" smtClean="0">
                <a:solidFill>
                  <a:schemeClr val="accent6">
                    <a:lumMod val="75000"/>
                  </a:schemeClr>
                </a:solidFill>
              </a:rPr>
              <a:t>candidates</a:t>
            </a:r>
            <a:endParaRPr kumimoji="1" lang="zh-CN" altLang="en-US" dirty="0">
              <a:solidFill>
                <a:schemeClr val="accent6">
                  <a:lumMod val="75000"/>
                </a:schemeClr>
              </a:solidFill>
            </a:endParaRPr>
          </a:p>
        </p:txBody>
      </p:sp>
      <p:sp>
        <p:nvSpPr>
          <p:cNvPr id="16" name="文本框 15"/>
          <p:cNvSpPr txBox="1"/>
          <p:nvPr/>
        </p:nvSpPr>
        <p:spPr>
          <a:xfrm>
            <a:off x="467544" y="1484784"/>
            <a:ext cx="2612965" cy="400110"/>
          </a:xfrm>
          <a:prstGeom prst="rect">
            <a:avLst/>
          </a:prstGeom>
          <a:noFill/>
        </p:spPr>
        <p:txBody>
          <a:bodyPr wrap="none" rtlCol="0">
            <a:spAutoFit/>
          </a:bodyPr>
          <a:lstStyle/>
          <a:p>
            <a:r>
              <a:rPr kumimoji="1" lang="en-US" altLang="zh-CN" sz="2000" dirty="0" smtClean="0"/>
              <a:t>Tracking by detection</a:t>
            </a:r>
            <a:endParaRPr kumimoji="1" lang="zh-CN" altLang="en-US" sz="2000" dirty="0"/>
          </a:p>
        </p:txBody>
      </p:sp>
    </p:spTree>
    <p:extLst>
      <p:ext uri="{BB962C8B-B14F-4D97-AF65-F5344CB8AC3E}">
        <p14:creationId xmlns:p14="http://schemas.microsoft.com/office/powerpoint/2010/main" val="12185747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143000"/>
          </a:xfrm>
        </p:spPr>
        <p:txBody>
          <a:bodyPr/>
          <a:lstStyle/>
          <a:p>
            <a:pPr algn="l"/>
            <a:r>
              <a:rPr kumimoji="1" lang="en-US" altLang="zh-CN" dirty="0" smtClean="0"/>
              <a:t>Samples</a:t>
            </a:r>
            <a:endParaRPr kumimoji="1" lang="zh-CN" altLang="en-US" dirty="0"/>
          </a:p>
        </p:txBody>
      </p:sp>
      <p:pic>
        <p:nvPicPr>
          <p:cNvPr id="5" name="图片 4"/>
          <p:cNvPicPr>
            <a:picLocks noChangeAspect="1"/>
          </p:cNvPicPr>
          <p:nvPr/>
        </p:nvPicPr>
        <p:blipFill>
          <a:blip r:embed="rId3"/>
          <a:stretch>
            <a:fillRect/>
          </a:stretch>
        </p:blipFill>
        <p:spPr>
          <a:xfrm>
            <a:off x="3851920" y="4973296"/>
            <a:ext cx="3816424" cy="425707"/>
          </a:xfrm>
          <a:prstGeom prst="rect">
            <a:avLst/>
          </a:prstGeom>
        </p:spPr>
      </p:pic>
      <p:pic>
        <p:nvPicPr>
          <p:cNvPr id="6" name="图片 5"/>
          <p:cNvPicPr>
            <a:picLocks noChangeAspect="1"/>
          </p:cNvPicPr>
          <p:nvPr/>
        </p:nvPicPr>
        <p:blipFill>
          <a:blip r:embed="rId4"/>
          <a:stretch>
            <a:fillRect/>
          </a:stretch>
        </p:blipFill>
        <p:spPr>
          <a:xfrm>
            <a:off x="2699793" y="4196804"/>
            <a:ext cx="3960440" cy="437491"/>
          </a:xfrm>
          <a:prstGeom prst="rect">
            <a:avLst/>
          </a:prstGeom>
        </p:spPr>
      </p:pic>
      <p:pic>
        <p:nvPicPr>
          <p:cNvPr id="7" name="图片 6"/>
          <p:cNvPicPr>
            <a:picLocks noChangeAspect="1"/>
          </p:cNvPicPr>
          <p:nvPr/>
        </p:nvPicPr>
        <p:blipFill>
          <a:blip r:embed="rId5"/>
          <a:stretch>
            <a:fillRect/>
          </a:stretch>
        </p:blipFill>
        <p:spPr>
          <a:xfrm>
            <a:off x="2699792" y="4941168"/>
            <a:ext cx="1154611" cy="432048"/>
          </a:xfrm>
          <a:prstGeom prst="rect">
            <a:avLst/>
          </a:prstGeom>
        </p:spPr>
      </p:pic>
      <p:sp>
        <p:nvSpPr>
          <p:cNvPr id="10" name="文本框 9"/>
          <p:cNvSpPr txBox="1"/>
          <p:nvPr/>
        </p:nvSpPr>
        <p:spPr>
          <a:xfrm>
            <a:off x="539552" y="4149080"/>
            <a:ext cx="1980718" cy="369332"/>
          </a:xfrm>
          <a:prstGeom prst="rect">
            <a:avLst/>
          </a:prstGeom>
          <a:noFill/>
        </p:spPr>
        <p:txBody>
          <a:bodyPr wrap="none" rtlCol="0">
            <a:spAutoFit/>
          </a:bodyPr>
          <a:lstStyle/>
          <a:p>
            <a:r>
              <a:rPr kumimoji="1" lang="en-US" altLang="zh-CN" dirty="0" smtClean="0"/>
              <a:t>Positive samples:</a:t>
            </a:r>
            <a:endParaRPr kumimoji="1" lang="zh-CN" altLang="en-US" dirty="0"/>
          </a:p>
        </p:txBody>
      </p:sp>
      <p:sp>
        <p:nvSpPr>
          <p:cNvPr id="11" name="文本框 10"/>
          <p:cNvSpPr txBox="1"/>
          <p:nvPr/>
        </p:nvSpPr>
        <p:spPr>
          <a:xfrm>
            <a:off x="539552" y="4941168"/>
            <a:ext cx="2083511" cy="369332"/>
          </a:xfrm>
          <a:prstGeom prst="rect">
            <a:avLst/>
          </a:prstGeom>
          <a:noFill/>
        </p:spPr>
        <p:txBody>
          <a:bodyPr wrap="none" rtlCol="0">
            <a:spAutoFit/>
          </a:bodyPr>
          <a:lstStyle/>
          <a:p>
            <a:r>
              <a:rPr kumimoji="1" lang="en-US" altLang="zh-CN" dirty="0" smtClean="0"/>
              <a:t>Negative samples:</a:t>
            </a:r>
            <a:endParaRPr kumimoji="1" lang="zh-CN" altLang="en-US" dirty="0"/>
          </a:p>
        </p:txBody>
      </p:sp>
      <p:pic>
        <p:nvPicPr>
          <p:cNvPr id="12" name="图片 11"/>
          <p:cNvPicPr>
            <a:picLocks noChangeAspect="1"/>
          </p:cNvPicPr>
          <p:nvPr/>
        </p:nvPicPr>
        <p:blipFill>
          <a:blip r:embed="rId6"/>
          <a:stretch>
            <a:fillRect/>
          </a:stretch>
        </p:blipFill>
        <p:spPr>
          <a:xfrm>
            <a:off x="755576" y="1196752"/>
            <a:ext cx="2527300" cy="2641600"/>
          </a:xfrm>
          <a:prstGeom prst="rect">
            <a:avLst/>
          </a:prstGeom>
        </p:spPr>
      </p:pic>
      <p:pic>
        <p:nvPicPr>
          <p:cNvPr id="13" name="图片 12"/>
          <p:cNvPicPr>
            <a:picLocks noChangeAspect="1"/>
          </p:cNvPicPr>
          <p:nvPr/>
        </p:nvPicPr>
        <p:blipFill>
          <a:blip r:embed="rId7"/>
          <a:stretch>
            <a:fillRect/>
          </a:stretch>
        </p:blipFill>
        <p:spPr>
          <a:xfrm>
            <a:off x="4644008" y="1196752"/>
            <a:ext cx="2298700" cy="1638300"/>
          </a:xfrm>
          <a:prstGeom prst="rect">
            <a:avLst/>
          </a:prstGeom>
        </p:spPr>
      </p:pic>
      <p:sp>
        <p:nvSpPr>
          <p:cNvPr id="14" name="椭圆 13"/>
          <p:cNvSpPr/>
          <p:nvPr/>
        </p:nvSpPr>
        <p:spPr>
          <a:xfrm>
            <a:off x="5508104" y="1484784"/>
            <a:ext cx="576064" cy="626368"/>
          </a:xfrm>
          <a:prstGeom prst="ellipse">
            <a:avLst/>
          </a:prstGeom>
          <a:solidFill>
            <a:schemeClr val="bg1">
              <a:alpha val="0"/>
            </a:schemeClr>
          </a:solidFill>
          <a:ln w="28575" cmpd="sng">
            <a:solidFill>
              <a:srgbClr val="16E00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148064" y="1196752"/>
            <a:ext cx="1296144" cy="1224136"/>
          </a:xfrm>
          <a:prstGeom prst="ellipse">
            <a:avLst/>
          </a:prstGeom>
          <a:solidFill>
            <a:schemeClr val="bg1">
              <a:alpha val="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5364088" y="1340768"/>
            <a:ext cx="864096" cy="864096"/>
          </a:xfrm>
          <a:prstGeom prst="ellipse">
            <a:avLst/>
          </a:prstGeom>
          <a:solidFill>
            <a:schemeClr val="bg1">
              <a:alpha val="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539552" y="5733256"/>
            <a:ext cx="1724300" cy="369332"/>
          </a:xfrm>
          <a:prstGeom prst="rect">
            <a:avLst/>
          </a:prstGeom>
          <a:noFill/>
        </p:spPr>
        <p:txBody>
          <a:bodyPr wrap="none" rtlCol="0">
            <a:spAutoFit/>
          </a:bodyPr>
          <a:lstStyle/>
          <a:p>
            <a:r>
              <a:rPr kumimoji="1" lang="en-US" altLang="zh-CN" dirty="0" smtClean="0"/>
              <a:t>Sample radius: </a:t>
            </a:r>
            <a:endParaRPr kumimoji="1" lang="zh-CN" altLang="en-US" dirty="0"/>
          </a:p>
        </p:txBody>
      </p:sp>
      <p:pic>
        <p:nvPicPr>
          <p:cNvPr id="18" name="图片 17"/>
          <p:cNvPicPr>
            <a:picLocks noChangeAspect="1"/>
          </p:cNvPicPr>
          <p:nvPr/>
        </p:nvPicPr>
        <p:blipFill>
          <a:blip r:embed="rId8"/>
          <a:stretch>
            <a:fillRect/>
          </a:stretch>
        </p:blipFill>
        <p:spPr>
          <a:xfrm>
            <a:off x="2483768" y="5805264"/>
            <a:ext cx="1495551" cy="363405"/>
          </a:xfrm>
          <a:prstGeom prst="rect">
            <a:avLst/>
          </a:prstGeom>
        </p:spPr>
      </p:pic>
    </p:spTree>
    <p:extLst>
      <p:ext uri="{BB962C8B-B14F-4D97-AF65-F5344CB8AC3E}">
        <p14:creationId xmlns:p14="http://schemas.microsoft.com/office/powerpoint/2010/main" val="3952460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lgn="l"/>
            <a:r>
              <a:rPr kumimoji="1" lang="en-US" altLang="zh-CN" dirty="0" smtClean="0"/>
              <a:t/>
            </a:r>
            <a:br>
              <a:rPr kumimoji="1" lang="en-US" altLang="zh-CN" dirty="0" smtClean="0"/>
            </a:br>
            <a:r>
              <a:rPr kumimoji="1" lang="en-US" altLang="zh-CN" dirty="0" smtClean="0"/>
              <a:t>Coarse</a:t>
            </a:r>
            <a:r>
              <a:rPr kumimoji="1" lang="en-US" altLang="zh-CN" dirty="0"/>
              <a:t>-to-fine search</a:t>
            </a:r>
            <a:br>
              <a:rPr kumimoji="1" lang="en-US" altLang="zh-CN" dirty="0"/>
            </a:br>
            <a:endParaRPr kumimoji="1" lang="zh-CN" altLang="en-US" dirty="0"/>
          </a:p>
        </p:txBody>
      </p:sp>
      <p:pic>
        <p:nvPicPr>
          <p:cNvPr id="6" name="图片 5" descr="无标题.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412776"/>
            <a:ext cx="8079142" cy="2664296"/>
          </a:xfrm>
          <a:prstGeom prst="rect">
            <a:avLst/>
          </a:prstGeom>
        </p:spPr>
      </p:pic>
      <p:pic>
        <p:nvPicPr>
          <p:cNvPr id="9" name="图片 8"/>
          <p:cNvPicPr>
            <a:picLocks noChangeAspect="1"/>
          </p:cNvPicPr>
          <p:nvPr/>
        </p:nvPicPr>
        <p:blipFill>
          <a:blip r:embed="rId4"/>
          <a:stretch>
            <a:fillRect/>
          </a:stretch>
        </p:blipFill>
        <p:spPr>
          <a:xfrm>
            <a:off x="2411760" y="4293096"/>
            <a:ext cx="4896544" cy="469434"/>
          </a:xfrm>
          <a:prstGeom prst="rect">
            <a:avLst/>
          </a:prstGeom>
        </p:spPr>
      </p:pic>
      <p:pic>
        <p:nvPicPr>
          <p:cNvPr id="11" name="图片 10"/>
          <p:cNvPicPr>
            <a:picLocks noChangeAspect="1"/>
          </p:cNvPicPr>
          <p:nvPr/>
        </p:nvPicPr>
        <p:blipFill>
          <a:blip r:embed="rId5"/>
          <a:stretch>
            <a:fillRect/>
          </a:stretch>
        </p:blipFill>
        <p:spPr>
          <a:xfrm>
            <a:off x="2411760" y="5301208"/>
            <a:ext cx="4968552" cy="495232"/>
          </a:xfrm>
          <a:prstGeom prst="rect">
            <a:avLst/>
          </a:prstGeom>
        </p:spPr>
      </p:pic>
      <p:sp>
        <p:nvSpPr>
          <p:cNvPr id="13" name="文本框 12"/>
          <p:cNvSpPr txBox="1"/>
          <p:nvPr/>
        </p:nvSpPr>
        <p:spPr>
          <a:xfrm>
            <a:off x="467544" y="4365104"/>
            <a:ext cx="1749886" cy="369332"/>
          </a:xfrm>
          <a:prstGeom prst="rect">
            <a:avLst/>
          </a:prstGeom>
          <a:noFill/>
        </p:spPr>
        <p:txBody>
          <a:bodyPr wrap="none" rtlCol="0">
            <a:spAutoFit/>
          </a:bodyPr>
          <a:lstStyle/>
          <a:p>
            <a:r>
              <a:rPr kumimoji="1" lang="en-US" altLang="zh-CN" dirty="0" smtClean="0"/>
              <a:t>Coarse search: </a:t>
            </a:r>
            <a:endParaRPr kumimoji="1" lang="zh-CN" altLang="en-US" dirty="0"/>
          </a:p>
        </p:txBody>
      </p:sp>
      <p:sp>
        <p:nvSpPr>
          <p:cNvPr id="14" name="矩形 13"/>
          <p:cNvSpPr/>
          <p:nvPr/>
        </p:nvSpPr>
        <p:spPr>
          <a:xfrm>
            <a:off x="467544" y="5373216"/>
            <a:ext cx="1454808" cy="369332"/>
          </a:xfrm>
          <a:prstGeom prst="rect">
            <a:avLst/>
          </a:prstGeom>
        </p:spPr>
        <p:txBody>
          <a:bodyPr wrap="none">
            <a:spAutoFit/>
          </a:bodyPr>
          <a:lstStyle/>
          <a:p>
            <a:r>
              <a:rPr kumimoji="1" lang="en-US" altLang="zh-CN" dirty="0" smtClean="0"/>
              <a:t>Fine search</a:t>
            </a:r>
            <a:r>
              <a:rPr kumimoji="1" lang="en-US" altLang="zh-CN" dirty="0"/>
              <a:t>: </a:t>
            </a:r>
            <a:endParaRPr kumimoji="1" lang="zh-CN" altLang="en-US" dirty="0"/>
          </a:p>
        </p:txBody>
      </p:sp>
      <p:pic>
        <p:nvPicPr>
          <p:cNvPr id="17" name="图片 16"/>
          <p:cNvPicPr>
            <a:picLocks noChangeAspect="1"/>
          </p:cNvPicPr>
          <p:nvPr/>
        </p:nvPicPr>
        <p:blipFill>
          <a:blip r:embed="rId6"/>
          <a:stretch>
            <a:fillRect/>
          </a:stretch>
        </p:blipFill>
        <p:spPr>
          <a:xfrm>
            <a:off x="4572000" y="4869160"/>
            <a:ext cx="469900" cy="368300"/>
          </a:xfrm>
          <a:prstGeom prst="rect">
            <a:avLst/>
          </a:prstGeom>
        </p:spPr>
      </p:pic>
      <p:sp>
        <p:nvSpPr>
          <p:cNvPr id="18" name="文本框 17"/>
          <p:cNvSpPr txBox="1"/>
          <p:nvPr/>
        </p:nvSpPr>
        <p:spPr>
          <a:xfrm>
            <a:off x="2699792" y="4869160"/>
            <a:ext cx="1929434" cy="369332"/>
          </a:xfrm>
          <a:prstGeom prst="rect">
            <a:avLst/>
          </a:prstGeom>
          <a:noFill/>
        </p:spPr>
        <p:txBody>
          <a:bodyPr wrap="none" rtlCol="0">
            <a:spAutoFit/>
          </a:bodyPr>
          <a:lstStyle/>
          <a:p>
            <a:r>
              <a:rPr kumimoji="1" lang="zh-CN" altLang="en-US" dirty="0" smtClean="0"/>
              <a:t>：</a:t>
            </a:r>
            <a:r>
              <a:rPr kumimoji="1" lang="en-US" altLang="zh-CN" dirty="0" smtClean="0"/>
              <a:t>: coarse</a:t>
            </a:r>
            <a:r>
              <a:rPr kumimoji="1" lang="zh-CN" altLang="en-US" dirty="0" smtClean="0"/>
              <a:t> </a:t>
            </a:r>
            <a:r>
              <a:rPr kumimoji="1" lang="en-US" altLang="zh-CN" dirty="0" smtClean="0"/>
              <a:t>radius</a:t>
            </a:r>
            <a:endParaRPr kumimoji="1" lang="zh-CN" altLang="en-US" dirty="0"/>
          </a:p>
        </p:txBody>
      </p:sp>
      <p:sp>
        <p:nvSpPr>
          <p:cNvPr id="19" name="文本框 18"/>
          <p:cNvSpPr txBox="1"/>
          <p:nvPr/>
        </p:nvSpPr>
        <p:spPr>
          <a:xfrm>
            <a:off x="5004048" y="4869160"/>
            <a:ext cx="1506204" cy="369332"/>
          </a:xfrm>
          <a:prstGeom prst="rect">
            <a:avLst/>
          </a:prstGeom>
          <a:noFill/>
        </p:spPr>
        <p:txBody>
          <a:bodyPr wrap="none" rtlCol="0">
            <a:spAutoFit/>
          </a:bodyPr>
          <a:lstStyle/>
          <a:p>
            <a:r>
              <a:rPr kumimoji="1" lang="en-US" altLang="zh-CN" dirty="0" smtClean="0"/>
              <a:t>: coarse</a:t>
            </a:r>
            <a:r>
              <a:rPr kumimoji="1" lang="zh-CN" altLang="en-US" dirty="0" smtClean="0"/>
              <a:t> </a:t>
            </a:r>
            <a:r>
              <a:rPr kumimoji="1" lang="en-US" altLang="zh-CN" dirty="0" smtClean="0"/>
              <a:t>step</a:t>
            </a:r>
            <a:endParaRPr kumimoji="1" lang="zh-CN" altLang="en-US" dirty="0"/>
          </a:p>
        </p:txBody>
      </p:sp>
      <p:pic>
        <p:nvPicPr>
          <p:cNvPr id="20" name="图片 19"/>
          <p:cNvPicPr>
            <a:picLocks noChangeAspect="1"/>
          </p:cNvPicPr>
          <p:nvPr/>
        </p:nvPicPr>
        <p:blipFill>
          <a:blip r:embed="rId7"/>
          <a:stretch>
            <a:fillRect/>
          </a:stretch>
        </p:blipFill>
        <p:spPr>
          <a:xfrm>
            <a:off x="2411760" y="4869160"/>
            <a:ext cx="330200" cy="330200"/>
          </a:xfrm>
          <a:prstGeom prst="rect">
            <a:avLst/>
          </a:prstGeom>
        </p:spPr>
      </p:pic>
      <p:sp>
        <p:nvSpPr>
          <p:cNvPr id="21" name="文本框 20"/>
          <p:cNvSpPr txBox="1"/>
          <p:nvPr/>
        </p:nvSpPr>
        <p:spPr>
          <a:xfrm>
            <a:off x="2771800" y="5805264"/>
            <a:ext cx="1377939" cy="369332"/>
          </a:xfrm>
          <a:prstGeom prst="rect">
            <a:avLst/>
          </a:prstGeom>
          <a:noFill/>
        </p:spPr>
        <p:txBody>
          <a:bodyPr wrap="none" rtlCol="0">
            <a:spAutoFit/>
          </a:bodyPr>
          <a:lstStyle/>
          <a:p>
            <a:r>
              <a:rPr kumimoji="1" lang="en-US" altLang="zh-CN" dirty="0" smtClean="0"/>
              <a:t>: fine</a:t>
            </a:r>
            <a:r>
              <a:rPr kumimoji="1" lang="zh-CN" altLang="en-US" dirty="0" smtClean="0"/>
              <a:t> </a:t>
            </a:r>
            <a:r>
              <a:rPr kumimoji="1" lang="en-US" altLang="zh-CN" dirty="0" smtClean="0"/>
              <a:t>radius</a:t>
            </a:r>
            <a:endParaRPr kumimoji="1" lang="zh-CN" altLang="en-US" dirty="0"/>
          </a:p>
        </p:txBody>
      </p:sp>
      <p:sp>
        <p:nvSpPr>
          <p:cNvPr id="22" name="文本框 21"/>
          <p:cNvSpPr txBox="1"/>
          <p:nvPr/>
        </p:nvSpPr>
        <p:spPr>
          <a:xfrm>
            <a:off x="5076056" y="5877272"/>
            <a:ext cx="1185541" cy="369332"/>
          </a:xfrm>
          <a:prstGeom prst="rect">
            <a:avLst/>
          </a:prstGeom>
          <a:noFill/>
        </p:spPr>
        <p:txBody>
          <a:bodyPr wrap="none" rtlCol="0">
            <a:spAutoFit/>
          </a:bodyPr>
          <a:lstStyle/>
          <a:p>
            <a:r>
              <a:rPr kumimoji="1" lang="en-US" altLang="zh-CN" dirty="0" smtClean="0"/>
              <a:t>: fine step</a:t>
            </a:r>
            <a:endParaRPr kumimoji="1" lang="zh-CN" altLang="en-US" dirty="0"/>
          </a:p>
        </p:txBody>
      </p:sp>
      <p:pic>
        <p:nvPicPr>
          <p:cNvPr id="23" name="图片 22"/>
          <p:cNvPicPr>
            <a:picLocks noChangeAspect="1"/>
          </p:cNvPicPr>
          <p:nvPr/>
        </p:nvPicPr>
        <p:blipFill>
          <a:blip r:embed="rId8"/>
          <a:stretch>
            <a:fillRect/>
          </a:stretch>
        </p:blipFill>
        <p:spPr>
          <a:xfrm>
            <a:off x="4644008" y="5877272"/>
            <a:ext cx="431800" cy="431800"/>
          </a:xfrm>
          <a:prstGeom prst="rect">
            <a:avLst/>
          </a:prstGeom>
        </p:spPr>
      </p:pic>
      <p:pic>
        <p:nvPicPr>
          <p:cNvPr id="24" name="图片 23"/>
          <p:cNvPicPr>
            <a:picLocks noChangeAspect="1"/>
          </p:cNvPicPr>
          <p:nvPr/>
        </p:nvPicPr>
        <p:blipFill>
          <a:blip r:embed="rId9"/>
          <a:stretch>
            <a:fillRect/>
          </a:stretch>
        </p:blipFill>
        <p:spPr>
          <a:xfrm>
            <a:off x="2339752" y="5877272"/>
            <a:ext cx="355600" cy="368300"/>
          </a:xfrm>
          <a:prstGeom prst="rect">
            <a:avLst/>
          </a:prstGeom>
        </p:spPr>
      </p:pic>
    </p:spTree>
    <p:extLst>
      <p:ext uri="{BB962C8B-B14F-4D97-AF65-F5344CB8AC3E}">
        <p14:creationId xmlns:p14="http://schemas.microsoft.com/office/powerpoint/2010/main" val="7496905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快照 2015-12-04 下午7.49.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852936"/>
            <a:ext cx="3276872" cy="615173"/>
          </a:xfrm>
          <a:prstGeom prst="rect">
            <a:avLst/>
          </a:prstGeom>
        </p:spPr>
      </p:pic>
      <p:sp>
        <p:nvSpPr>
          <p:cNvPr id="2" name="标题 1"/>
          <p:cNvSpPr>
            <a:spLocks noGrp="1"/>
          </p:cNvSpPr>
          <p:nvPr>
            <p:ph type="title"/>
          </p:nvPr>
        </p:nvSpPr>
        <p:spPr/>
        <p:txBody>
          <a:bodyPr/>
          <a:lstStyle/>
          <a:p>
            <a:pPr lvl="1" algn="l"/>
            <a:r>
              <a:rPr kumimoji="1" lang="en-US" altLang="zh-CN" sz="4800" dirty="0"/>
              <a:t>Perceptual </a:t>
            </a:r>
            <a:r>
              <a:rPr kumimoji="1" lang="en-US" altLang="zh-CN" sz="4800" dirty="0" smtClean="0"/>
              <a:t>feature</a:t>
            </a:r>
            <a:endParaRPr kumimoji="1" lang="zh-CN" altLang="en-US" sz="4800" dirty="0"/>
          </a:p>
        </p:txBody>
      </p:sp>
      <p:pic>
        <p:nvPicPr>
          <p:cNvPr id="6" name="图片 5" descr="屏幕快照 2015-12-04 下午7.50.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3573016"/>
            <a:ext cx="4464496" cy="576064"/>
          </a:xfrm>
          <a:prstGeom prst="rect">
            <a:avLst/>
          </a:prstGeom>
        </p:spPr>
      </p:pic>
      <p:pic>
        <p:nvPicPr>
          <p:cNvPr id="4" name="图片 3" descr="屏幕快照 2015-12-06 下午4.07.5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2852936"/>
            <a:ext cx="1433448" cy="1441113"/>
          </a:xfrm>
          <a:prstGeom prst="rect">
            <a:avLst/>
          </a:prstGeom>
        </p:spPr>
      </p:pic>
      <p:sp>
        <p:nvSpPr>
          <p:cNvPr id="7" name="文本框 6"/>
          <p:cNvSpPr txBox="1"/>
          <p:nvPr/>
        </p:nvSpPr>
        <p:spPr>
          <a:xfrm>
            <a:off x="5508104" y="4437112"/>
            <a:ext cx="2005965" cy="369332"/>
          </a:xfrm>
          <a:prstGeom prst="rect">
            <a:avLst/>
          </a:prstGeom>
          <a:noFill/>
        </p:spPr>
        <p:txBody>
          <a:bodyPr wrap="none" rtlCol="0">
            <a:spAutoFit/>
          </a:bodyPr>
          <a:lstStyle/>
          <a:p>
            <a:r>
              <a:rPr kumimoji="1" lang="en-US" altLang="zh-CN" b="1" dirty="0" smtClean="0"/>
              <a:t>DCT coefficients</a:t>
            </a:r>
            <a:endParaRPr kumimoji="1" lang="zh-CN" altLang="en-US" b="1" dirty="0"/>
          </a:p>
        </p:txBody>
      </p:sp>
      <p:sp>
        <p:nvSpPr>
          <p:cNvPr id="13" name="内容占位符 2"/>
          <p:cNvSpPr>
            <a:spLocks noGrp="1"/>
          </p:cNvSpPr>
          <p:nvPr>
            <p:ph idx="1"/>
          </p:nvPr>
        </p:nvSpPr>
        <p:spPr>
          <a:xfrm>
            <a:off x="457200" y="1600200"/>
            <a:ext cx="8229600" cy="4781128"/>
          </a:xfrm>
        </p:spPr>
        <p:txBody>
          <a:bodyPr/>
          <a:lstStyle/>
          <a:p>
            <a:r>
              <a:rPr kumimoji="1" lang="en-US" altLang="zh-CN" sz="2400" dirty="0" smtClean="0"/>
              <a:t>Standardization</a:t>
            </a:r>
            <a:r>
              <a:rPr kumimoji="1" lang="zh-CN" altLang="en-US" sz="2400" dirty="0" smtClean="0"/>
              <a:t>：</a:t>
            </a:r>
            <a:r>
              <a:rPr kumimoji="1" lang="en-US" altLang="zh-CN" sz="2400" dirty="0" smtClean="0"/>
              <a:t>an image patch resizes to  8 </a:t>
            </a:r>
            <a:r>
              <a:rPr lang="en-US" altLang="zh-CN" sz="2400" dirty="0" smtClean="0"/>
              <a:t>× 8</a:t>
            </a:r>
            <a:endParaRPr kumimoji="1" lang="en-US" altLang="zh-CN" sz="2400" dirty="0" smtClean="0"/>
          </a:p>
          <a:p>
            <a:r>
              <a:rPr kumimoji="1" lang="en-US" altLang="zh-CN" sz="2400" dirty="0" smtClean="0"/>
              <a:t>Feature extraction:</a:t>
            </a:r>
          </a:p>
          <a:p>
            <a:pPr lvl="1"/>
            <a:r>
              <a:rPr kumimoji="1" lang="en-US" altLang="zh-CN" sz="2000" dirty="0" smtClean="0"/>
              <a:t>Grey histogram</a:t>
            </a:r>
          </a:p>
          <a:p>
            <a:pPr marL="0" indent="0">
              <a:buNone/>
            </a:pPr>
            <a:r>
              <a:rPr kumimoji="1" lang="en-US" altLang="zh-CN" sz="2400" dirty="0" smtClean="0"/>
              <a:t>                                                          B = 8</a:t>
            </a:r>
          </a:p>
          <a:p>
            <a:pPr lvl="1"/>
            <a:r>
              <a:rPr kumimoji="1" lang="en-US" altLang="zh-CN" sz="2000" dirty="0" smtClean="0"/>
              <a:t>(Discrete cosine transform) DCT</a:t>
            </a:r>
          </a:p>
          <a:p>
            <a:pPr marL="0" indent="0">
              <a:buNone/>
            </a:pPr>
            <a:endParaRPr kumimoji="1" lang="en-US" altLang="zh-CN" sz="2400" dirty="0"/>
          </a:p>
          <a:p>
            <a:pPr lvl="1">
              <a:buFont typeface="Symbol" charset="2"/>
              <a:buChar char="-"/>
            </a:pPr>
            <a:r>
              <a:rPr kumimoji="1" lang="en-US" altLang="zh-CN" sz="2000" dirty="0" smtClean="0"/>
              <a:t>Combination: a 16-d feature vector</a:t>
            </a:r>
          </a:p>
          <a:p>
            <a:endParaRPr kumimoji="1" lang="en-US" altLang="zh-CN" sz="2400" dirty="0" smtClean="0"/>
          </a:p>
          <a:p>
            <a:r>
              <a:rPr kumimoji="1" lang="en-US" altLang="zh-CN" sz="2400" dirty="0" smtClean="0"/>
              <a:t>Normalization</a:t>
            </a:r>
          </a:p>
          <a:p>
            <a:pPr marL="0" indent="0">
              <a:buNone/>
            </a:pPr>
            <a:r>
              <a:rPr kumimoji="1" lang="en-US" altLang="zh-CN" sz="2400" dirty="0" smtClean="0"/>
              <a:t>- Simple </a:t>
            </a:r>
            <a:r>
              <a:rPr kumimoji="1" lang="en-US" altLang="zh-CN" sz="2400" dirty="0"/>
              <a:t>but robust </a:t>
            </a:r>
            <a:r>
              <a:rPr kumimoji="1" lang="en-US" altLang="zh-CN" sz="2400" dirty="0" smtClean="0"/>
              <a:t>combining </a:t>
            </a:r>
            <a:r>
              <a:rPr kumimoji="1" lang="en-US" altLang="zh-CN" sz="2400" dirty="0"/>
              <a:t>with patch model</a:t>
            </a:r>
          </a:p>
          <a:p>
            <a:pPr marL="0" indent="0">
              <a:buNone/>
            </a:pPr>
            <a:r>
              <a:rPr kumimoji="1" lang="en-US" altLang="zh-CN" sz="2400" dirty="0"/>
              <a:t>- </a:t>
            </a:r>
            <a:r>
              <a:rPr kumimoji="1" lang="en-US" altLang="zh-CN" sz="2400" dirty="0" smtClean="0"/>
              <a:t>Properties: </a:t>
            </a:r>
            <a:r>
              <a:rPr kumimoji="1" lang="en-US" altLang="zh-CN" sz="2400" dirty="0"/>
              <a:t>scale,</a:t>
            </a:r>
            <a:r>
              <a:rPr lang="en-US" altLang="zh-CN" sz="2400" dirty="0"/>
              <a:t> illumination, color</a:t>
            </a:r>
            <a:r>
              <a:rPr lang="zh-CN" altLang="en-US" sz="2400" dirty="0"/>
              <a:t> </a:t>
            </a:r>
            <a:r>
              <a:rPr lang="en-US" altLang="zh-CN" sz="2400" dirty="0" smtClean="0"/>
              <a:t>invariant and so forth</a:t>
            </a:r>
            <a:endParaRPr lang="en-US" altLang="zh-CN" sz="2400" dirty="0"/>
          </a:p>
          <a:p>
            <a:pPr marL="0" indent="0">
              <a:buNone/>
            </a:pPr>
            <a:endParaRPr kumimoji="1" lang="en-US" altLang="zh-CN" sz="2400" dirty="0"/>
          </a:p>
          <a:p>
            <a:endParaRPr kumimoji="1" lang="en-US" altLang="zh-CN" sz="2400" dirty="0" smtClean="0"/>
          </a:p>
          <a:p>
            <a:endParaRPr kumimoji="1" lang="en-US" altLang="zh-CN" sz="2400" dirty="0" smtClean="0"/>
          </a:p>
          <a:p>
            <a:pPr>
              <a:buFontTx/>
              <a:buChar char="-"/>
            </a:pPr>
            <a:endParaRPr kumimoji="1" lang="zh-CN" altLang="en-US" sz="2400" dirty="0"/>
          </a:p>
        </p:txBody>
      </p:sp>
      <p:pic>
        <p:nvPicPr>
          <p:cNvPr id="14" name="图片 13" descr="屏幕快照 2015-12-06 下午4.51.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624" y="4509120"/>
            <a:ext cx="1512168" cy="293501"/>
          </a:xfrm>
          <a:prstGeom prst="rect">
            <a:avLst/>
          </a:prstGeom>
        </p:spPr>
      </p:pic>
    </p:spTree>
    <p:extLst>
      <p:ext uri="{BB962C8B-B14F-4D97-AF65-F5344CB8AC3E}">
        <p14:creationId xmlns:p14="http://schemas.microsoft.com/office/powerpoint/2010/main" val="20868815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827584" y="2708920"/>
            <a:ext cx="431800" cy="406400"/>
          </a:xfrm>
          <a:prstGeom prst="rect">
            <a:avLst/>
          </a:prstGeom>
        </p:spPr>
      </p:pic>
      <p:sp>
        <p:nvSpPr>
          <p:cNvPr id="2" name="标题 1"/>
          <p:cNvSpPr>
            <a:spLocks noGrp="1"/>
          </p:cNvSpPr>
          <p:nvPr>
            <p:ph type="title"/>
          </p:nvPr>
        </p:nvSpPr>
        <p:spPr/>
        <p:txBody>
          <a:bodyPr/>
          <a:lstStyle/>
          <a:p>
            <a:pPr algn="l"/>
            <a:r>
              <a:rPr kumimoji="1" lang="en-US" altLang="zh-CN" dirty="0"/>
              <a:t>Locality-sensitive hashing</a:t>
            </a:r>
            <a:endParaRPr kumimoji="1" lang="zh-CN" altLang="en-US" dirty="0"/>
          </a:p>
        </p:txBody>
      </p:sp>
      <p:pic>
        <p:nvPicPr>
          <p:cNvPr id="4" name="图片 3"/>
          <p:cNvPicPr>
            <a:picLocks noChangeAspect="1"/>
          </p:cNvPicPr>
          <p:nvPr/>
        </p:nvPicPr>
        <p:blipFill>
          <a:blip r:embed="rId4"/>
          <a:stretch>
            <a:fillRect/>
          </a:stretch>
        </p:blipFill>
        <p:spPr>
          <a:xfrm>
            <a:off x="611560" y="2060848"/>
            <a:ext cx="3672408" cy="460720"/>
          </a:xfrm>
          <a:prstGeom prst="rect">
            <a:avLst/>
          </a:prstGeom>
        </p:spPr>
      </p:pic>
      <p:sp>
        <p:nvSpPr>
          <p:cNvPr id="5" name="文本框 4"/>
          <p:cNvSpPr txBox="1"/>
          <p:nvPr/>
        </p:nvSpPr>
        <p:spPr>
          <a:xfrm>
            <a:off x="323528" y="4077072"/>
            <a:ext cx="6981398" cy="830997"/>
          </a:xfrm>
          <a:prstGeom prst="rect">
            <a:avLst/>
          </a:prstGeom>
          <a:noFill/>
        </p:spPr>
        <p:txBody>
          <a:bodyPr wrap="none" rtlCol="0">
            <a:spAutoFit/>
          </a:bodyPr>
          <a:lstStyle/>
          <a:p>
            <a:pPr marL="342900" indent="-342900">
              <a:buFontTx/>
              <a:buChar char="-"/>
            </a:pPr>
            <a:r>
              <a:rPr kumimoji="1" lang="en-US" altLang="zh-CN" sz="2400" dirty="0" smtClean="0"/>
              <a:t>Generate a unique 16</a:t>
            </a:r>
            <a:r>
              <a:rPr kumimoji="1" lang="en-US" altLang="zh-CN" sz="2400" dirty="0"/>
              <a:t>-</a:t>
            </a:r>
            <a:r>
              <a:rPr kumimoji="1" lang="en-US" altLang="zh-CN" sz="2400" dirty="0" smtClean="0"/>
              <a:t>d binary code for a patch</a:t>
            </a:r>
          </a:p>
          <a:p>
            <a:pPr marL="342900" indent="-342900">
              <a:buFontTx/>
              <a:buChar char="-"/>
            </a:pPr>
            <a:r>
              <a:rPr kumimoji="1" lang="en-US" altLang="zh-CN" sz="2400" dirty="0" smtClean="0"/>
              <a:t>No need to train classifier, time-saving</a:t>
            </a:r>
            <a:endParaRPr kumimoji="1" lang="zh-CN" altLang="en-US" sz="2400" dirty="0"/>
          </a:p>
        </p:txBody>
      </p:sp>
      <p:pic>
        <p:nvPicPr>
          <p:cNvPr id="6" name="图片 5" descr="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1340768"/>
            <a:ext cx="2590800" cy="1981200"/>
          </a:xfrm>
          <a:prstGeom prst="rect">
            <a:avLst/>
          </a:prstGeom>
        </p:spPr>
      </p:pic>
      <p:sp>
        <p:nvSpPr>
          <p:cNvPr id="8" name="文本框 7"/>
          <p:cNvSpPr txBox="1"/>
          <p:nvPr/>
        </p:nvSpPr>
        <p:spPr>
          <a:xfrm>
            <a:off x="539552" y="1484784"/>
            <a:ext cx="3005751" cy="461665"/>
          </a:xfrm>
          <a:prstGeom prst="rect">
            <a:avLst/>
          </a:prstGeom>
          <a:noFill/>
        </p:spPr>
        <p:txBody>
          <a:bodyPr wrap="none" rtlCol="0">
            <a:spAutoFit/>
          </a:bodyPr>
          <a:lstStyle/>
          <a:p>
            <a:r>
              <a:rPr kumimoji="1" lang="en-US" altLang="zh-CN" sz="2400" b="1" dirty="0" smtClean="0"/>
              <a:t>Hashing</a:t>
            </a:r>
            <a:r>
              <a:rPr kumimoji="1" lang="zh-CN" altLang="en-US" sz="2400" b="1" dirty="0" smtClean="0"/>
              <a:t> </a:t>
            </a:r>
            <a:r>
              <a:rPr kumimoji="1" lang="en-US" altLang="zh-CN" sz="2400" b="1" dirty="0" smtClean="0"/>
              <a:t>function</a:t>
            </a:r>
            <a:r>
              <a:rPr kumimoji="1" lang="zh-CN" altLang="en-US" sz="2400" b="1" dirty="0" smtClean="0"/>
              <a:t>：</a:t>
            </a:r>
            <a:endParaRPr kumimoji="1" lang="zh-CN" altLang="en-US" sz="2400" b="1" dirty="0"/>
          </a:p>
        </p:txBody>
      </p:sp>
      <p:sp>
        <p:nvSpPr>
          <p:cNvPr id="10" name="文本框 9"/>
          <p:cNvSpPr txBox="1"/>
          <p:nvPr/>
        </p:nvSpPr>
        <p:spPr>
          <a:xfrm>
            <a:off x="614493" y="2703602"/>
            <a:ext cx="4596130" cy="1200329"/>
          </a:xfrm>
          <a:prstGeom prst="rect">
            <a:avLst/>
          </a:prstGeom>
          <a:noFill/>
        </p:spPr>
        <p:txBody>
          <a:bodyPr wrap="none" rtlCol="0">
            <a:spAutoFit/>
          </a:bodyPr>
          <a:lstStyle/>
          <a:p>
            <a:pPr marL="285750" indent="-285750">
              <a:buFontTx/>
              <a:buChar char="-"/>
            </a:pPr>
            <a:r>
              <a:rPr kumimoji="1" lang="en-US" altLang="zh-CN" dirty="0" smtClean="0"/>
              <a:t>     is generated randomly between [-1,1]</a:t>
            </a:r>
          </a:p>
          <a:p>
            <a:r>
              <a:rPr kumimoji="1" lang="en-US" altLang="zh-CN" dirty="0"/>
              <a:t>u</a:t>
            </a:r>
            <a:r>
              <a:rPr kumimoji="1" lang="en-US" altLang="zh-CN" dirty="0" smtClean="0"/>
              <a:t>nder Gaussian distribution</a:t>
            </a:r>
          </a:p>
          <a:p>
            <a:endParaRPr kumimoji="1" lang="en-US" altLang="zh-CN" dirty="0" smtClean="0"/>
          </a:p>
          <a:p>
            <a:r>
              <a:rPr kumimoji="1" lang="en-US" altLang="zh-CN" dirty="0" smtClean="0"/>
              <a:t>- Share same        for</a:t>
            </a:r>
            <a:r>
              <a:rPr kumimoji="1" lang="zh-CN" altLang="en-US" dirty="0" smtClean="0"/>
              <a:t> </a:t>
            </a:r>
            <a:r>
              <a:rPr kumimoji="1" lang="en-US" altLang="zh-CN" dirty="0" smtClean="0"/>
              <a:t>all patches</a:t>
            </a:r>
          </a:p>
        </p:txBody>
      </p:sp>
      <p:sp>
        <p:nvSpPr>
          <p:cNvPr id="11" name="文本框 10"/>
          <p:cNvSpPr txBox="1"/>
          <p:nvPr/>
        </p:nvSpPr>
        <p:spPr>
          <a:xfrm>
            <a:off x="4788024" y="3429000"/>
            <a:ext cx="3834754" cy="400110"/>
          </a:xfrm>
          <a:prstGeom prst="rect">
            <a:avLst/>
          </a:prstGeom>
          <a:noFill/>
        </p:spPr>
        <p:txBody>
          <a:bodyPr wrap="none" rtlCol="0">
            <a:spAutoFit/>
          </a:bodyPr>
          <a:lstStyle/>
          <a:p>
            <a:r>
              <a:rPr kumimoji="1" lang="en-US" altLang="zh-CN" sz="2000" dirty="0" smtClean="0"/>
              <a:t>Feature space to hashing space</a:t>
            </a:r>
            <a:endParaRPr kumimoji="1" lang="zh-CN" altLang="en-US" sz="2000" dirty="0"/>
          </a:p>
        </p:txBody>
      </p:sp>
      <p:pic>
        <p:nvPicPr>
          <p:cNvPr id="12" name="图片 11"/>
          <p:cNvPicPr>
            <a:picLocks noChangeAspect="1"/>
          </p:cNvPicPr>
          <p:nvPr/>
        </p:nvPicPr>
        <p:blipFill>
          <a:blip r:embed="rId3"/>
          <a:stretch>
            <a:fillRect/>
          </a:stretch>
        </p:blipFill>
        <p:spPr>
          <a:xfrm>
            <a:off x="2123728" y="3501008"/>
            <a:ext cx="431800" cy="406400"/>
          </a:xfrm>
          <a:prstGeom prst="rect">
            <a:avLst/>
          </a:prstGeom>
        </p:spPr>
      </p:pic>
      <p:sp>
        <p:nvSpPr>
          <p:cNvPr id="13" name="文本框 12"/>
          <p:cNvSpPr txBox="1"/>
          <p:nvPr/>
        </p:nvSpPr>
        <p:spPr>
          <a:xfrm>
            <a:off x="737392" y="3386330"/>
            <a:ext cx="184666" cy="369332"/>
          </a:xfrm>
          <a:prstGeom prst="rect">
            <a:avLst/>
          </a:prstGeom>
          <a:noFill/>
        </p:spPr>
        <p:txBody>
          <a:bodyPr wrap="none" rtlCol="0">
            <a:spAutoFit/>
          </a:bodyPr>
          <a:lstStyle/>
          <a:p>
            <a:endParaRPr kumimoji="1" lang="zh-CN" altLang="en-US" dirty="0"/>
          </a:p>
        </p:txBody>
      </p:sp>
      <p:sp>
        <p:nvSpPr>
          <p:cNvPr id="14" name="文本框 13"/>
          <p:cNvSpPr txBox="1"/>
          <p:nvPr/>
        </p:nvSpPr>
        <p:spPr>
          <a:xfrm>
            <a:off x="696426" y="3236129"/>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224182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5256</TotalTime>
  <Words>1900</Words>
  <Application>Microsoft Macintosh PowerPoint</Application>
  <PresentationFormat>全屏显示(4:3)</PresentationFormat>
  <Paragraphs>170</Paragraphs>
  <Slides>24</Slides>
  <Notes>13</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Compressive Perceptual Hashing Tracking with Online Foreground Learning  </vt:lpstr>
      <vt:lpstr>Outline</vt:lpstr>
      <vt:lpstr>Motivation</vt:lpstr>
      <vt:lpstr>Algorithm Procedure</vt:lpstr>
      <vt:lpstr>Algorithm Procedure</vt:lpstr>
      <vt:lpstr>Samples</vt:lpstr>
      <vt:lpstr> Coarse-to-fine search </vt:lpstr>
      <vt:lpstr>Perceptual feature</vt:lpstr>
      <vt:lpstr>Locality-sensitive hashing</vt:lpstr>
      <vt:lpstr>Multi-scale patch model</vt:lpstr>
      <vt:lpstr>Compressive sensing</vt:lpstr>
      <vt:lpstr>Dynamic weight multi-scale patch model</vt:lpstr>
      <vt:lpstr>Confidence </vt:lpstr>
      <vt:lpstr> Online foreground learning </vt:lpstr>
      <vt:lpstr>Experiment Results</vt:lpstr>
      <vt:lpstr>Experiment Results</vt:lpstr>
      <vt:lpstr>Quantitative Evaluation</vt:lpstr>
      <vt:lpstr>Quantitative Evaluation</vt:lpstr>
      <vt:lpstr>Attribute-base Evaluation</vt:lpstr>
      <vt:lpstr>Qualitative Evaluation</vt:lpstr>
      <vt:lpstr>Qualitative Evaluation</vt:lpstr>
      <vt:lpstr>Qualitative Evaluation</vt:lpstr>
      <vt:lpstr>Qualitative Evaluation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正 李</cp:lastModifiedBy>
  <cp:revision>551</cp:revision>
  <dcterms:created xsi:type="dcterms:W3CDTF">2013-10-30T09:04:50Z</dcterms:created>
  <dcterms:modified xsi:type="dcterms:W3CDTF">2016-01-14T08:48:12Z</dcterms:modified>
</cp:coreProperties>
</file>